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56" r:id="rId2"/>
    <p:sldId id="260" r:id="rId3"/>
    <p:sldId id="261" r:id="rId4"/>
    <p:sldId id="279" r:id="rId5"/>
    <p:sldId id="280" r:id="rId6"/>
    <p:sldId id="282" r:id="rId7"/>
    <p:sldId id="283" r:id="rId8"/>
    <p:sldId id="284" r:id="rId9"/>
    <p:sldId id="262" r:id="rId10"/>
    <p:sldId id="263" r:id="rId11"/>
    <p:sldId id="264" r:id="rId12"/>
    <p:sldId id="273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0CFC4-9662-4905-93CF-008F3C847E69}" type="datetimeFigureOut">
              <a:rPr lang="sl-SI" smtClean="0"/>
              <a:t>4.4.2016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F8EBB-AF8C-475E-8709-2F1E54C66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9540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84200" y="2375688"/>
            <a:ext cx="8867603" cy="1646302"/>
          </a:xfrm>
        </p:spPr>
        <p:txBody>
          <a:bodyPr/>
          <a:lstStyle/>
          <a:p>
            <a:pPr algn="ctr"/>
            <a:r>
              <a:rPr lang="sl-SI" dirty="0" smtClean="0"/>
              <a:t>Zdravi zaposleni </a:t>
            </a:r>
            <a:br>
              <a:rPr lang="sl-SI" dirty="0" smtClean="0"/>
            </a:br>
            <a:r>
              <a:rPr lang="sl-SI" dirty="0" smtClean="0"/>
              <a:t>povečujejo dobiček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Branka Drnovšek Adamlje</a:t>
            </a:r>
          </a:p>
          <a:p>
            <a:r>
              <a:rPr lang="pl-PL" dirty="0"/>
              <a:t>ZDRAVJE ZAPOSLENIH ZA VEČJI DOBIČEK </a:t>
            </a:r>
            <a:r>
              <a:rPr lang="pl-PL" dirty="0" smtClean="0"/>
              <a:t>PODJETJA</a:t>
            </a:r>
          </a:p>
          <a:p>
            <a:r>
              <a:rPr lang="sl-SI" dirty="0" smtClean="0"/>
              <a:t>Gospodarska zbornica, 05.april 2016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0"/>
          <a:stretch/>
        </p:blipFill>
        <p:spPr>
          <a:xfrm>
            <a:off x="122767" y="5701918"/>
            <a:ext cx="2264833" cy="99052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199" y="6277500"/>
            <a:ext cx="2089801" cy="580500"/>
          </a:xfrm>
          <a:prstGeom prst="rect">
            <a:avLst/>
          </a:prstGeom>
        </p:spPr>
      </p:pic>
      <p:pic>
        <p:nvPicPr>
          <p:cNvPr id="1026" name="Picture 2" descr="http://www.theperformanceinstitute.com.au/wp-content/uploads/2014/09/bigstock_Happy_Business_People_27060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61" y="0"/>
            <a:ext cx="4574129" cy="23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4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Okoljski</a:t>
            </a:r>
            <a:r>
              <a:rPr lang="sl-SI" dirty="0"/>
              <a:t> </a:t>
            </a:r>
            <a:r>
              <a:rPr lang="sl-SI" dirty="0" smtClean="0"/>
              <a:t>ukrepi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550989"/>
            <a:ext cx="8596668" cy="3880773"/>
          </a:xfrm>
        </p:spPr>
        <p:txBody>
          <a:bodyPr>
            <a:normAutofit/>
          </a:bodyPr>
          <a:lstStyle/>
          <a:p>
            <a:r>
              <a:rPr lang="sl-SI" sz="2200" dirty="0" smtClean="0"/>
              <a:t>zagotavljanje skupnih družabnih prostorov</a:t>
            </a:r>
          </a:p>
          <a:p>
            <a:r>
              <a:rPr lang="sl-SI" sz="2200" dirty="0" smtClean="0"/>
              <a:t>popolna prepoved kajenja</a:t>
            </a:r>
          </a:p>
          <a:p>
            <a:r>
              <a:rPr lang="sl-SI" sz="2200" dirty="0" smtClean="0"/>
              <a:t>zagotavljanje spodbudnega psihosocialnega delovnega okolja</a:t>
            </a:r>
            <a:endParaRPr lang="sl-SI" sz="2200" dirty="0"/>
          </a:p>
        </p:txBody>
      </p:sp>
      <p:pic>
        <p:nvPicPr>
          <p:cNvPr id="8194" name="Picture 2" descr="http://www.howdesign.com/wp-content/uploads/Fine-Design-256-413x2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55" y="2995174"/>
            <a:ext cx="5551045" cy="36827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0"/>
          <a:stretch/>
        </p:blipFill>
        <p:spPr>
          <a:xfrm>
            <a:off x="0" y="5867480"/>
            <a:ext cx="2264833" cy="99052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2199" y="6277500"/>
            <a:ext cx="2089801" cy="5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Individualni ukrepi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567527"/>
            <a:ext cx="8596668" cy="3880773"/>
          </a:xfrm>
        </p:spPr>
        <p:txBody>
          <a:bodyPr/>
          <a:lstStyle/>
          <a:p>
            <a:r>
              <a:rPr lang="sl-SI" sz="2200" dirty="0" smtClean="0"/>
              <a:t>spodbujanje </a:t>
            </a:r>
            <a:r>
              <a:rPr lang="sl-SI" sz="2200" dirty="0"/>
              <a:t>zdravega </a:t>
            </a:r>
            <a:r>
              <a:rPr lang="sl-SI" sz="2200" dirty="0" smtClean="0"/>
              <a:t>prehranjevanja</a:t>
            </a:r>
          </a:p>
          <a:p>
            <a:r>
              <a:rPr lang="sl-SI" sz="2200" dirty="0" smtClean="0"/>
              <a:t>ponujanje </a:t>
            </a:r>
            <a:r>
              <a:rPr lang="sl-SI" sz="2200" dirty="0"/>
              <a:t>programov opuščanja kajenja </a:t>
            </a:r>
            <a:endParaRPr lang="sl-SI" sz="2200" dirty="0" smtClean="0"/>
          </a:p>
          <a:p>
            <a:r>
              <a:rPr lang="sl-SI" sz="2200" dirty="0"/>
              <a:t>ponujanje in financiranje športnih tečajev in </a:t>
            </a:r>
            <a:r>
              <a:rPr lang="sl-SI" sz="2200" dirty="0" smtClean="0"/>
              <a:t>dogodkov</a:t>
            </a:r>
          </a:p>
          <a:p>
            <a:r>
              <a:rPr lang="sl-SI" sz="2200" dirty="0" smtClean="0"/>
              <a:t>podpiranje </a:t>
            </a:r>
            <a:r>
              <a:rPr lang="sl-SI" sz="2200" dirty="0"/>
              <a:t>duševnega dobrega </a:t>
            </a:r>
            <a:r>
              <a:rPr lang="sl-SI" sz="2200" dirty="0" smtClean="0"/>
              <a:t>počutja</a:t>
            </a:r>
            <a:r>
              <a:rPr lang="sl-SI" dirty="0" smtClean="0"/>
              <a:t>	 </a:t>
            </a:r>
          </a:p>
          <a:p>
            <a:pPr lvl="1"/>
            <a:r>
              <a:rPr lang="sl-SI" sz="2000" dirty="0" smtClean="0"/>
              <a:t>zagotavljanje </a:t>
            </a:r>
            <a:r>
              <a:rPr lang="sl-SI" sz="2000" dirty="0"/>
              <a:t>zunanje anonimne psihosocialne pomoči, svetovanja in usposabljanja za obvladovanje </a:t>
            </a:r>
            <a:r>
              <a:rPr lang="sl-SI" sz="2000" dirty="0" smtClean="0"/>
              <a:t>stresa</a:t>
            </a:r>
            <a:endParaRPr lang="sl-SI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0"/>
          <a:stretch/>
        </p:blipFill>
        <p:spPr>
          <a:xfrm>
            <a:off x="0" y="5867480"/>
            <a:ext cx="2264833" cy="99052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199" y="6277500"/>
            <a:ext cx="2089801" cy="580500"/>
          </a:xfrm>
          <a:prstGeom prst="rect">
            <a:avLst/>
          </a:prstGeom>
        </p:spPr>
      </p:pic>
      <p:pic>
        <p:nvPicPr>
          <p:cNvPr id="9218" name="Picture 2" descr="http://blog.sabi.com/wp-content/uploads/workout-at-work-289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31" y="4261447"/>
            <a:ext cx="2197100" cy="22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napierstudents.com/pageassets/isas/sexdrugsboozecigs/smoking-1379252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513" y="4484774"/>
            <a:ext cx="308918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theworkathomewoman.com/wp-content/uploads/Healthy-Meals-Working-at-Home-300x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02" y="254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Zdravi zaposleni = zadovoljni </a:t>
            </a:r>
            <a:r>
              <a:rPr lang="sl-SI" smtClean="0"/>
              <a:t>zaposleni </a:t>
            </a:r>
            <a:br>
              <a:rPr lang="sl-SI" smtClean="0"/>
            </a:br>
            <a:r>
              <a:rPr lang="sl-SI" smtClean="0"/>
              <a:t>=&gt; </a:t>
            </a:r>
            <a:r>
              <a:rPr lang="sl-SI" dirty="0" smtClean="0"/>
              <a:t>dobiček</a:t>
            </a:r>
            <a:endParaRPr lang="sl-SI" dirty="0"/>
          </a:p>
        </p:txBody>
      </p:sp>
      <p:pic>
        <p:nvPicPr>
          <p:cNvPr id="17414" name="Picture 6" descr="http://image.naldzgraphics.net/2011/11/4-happy-work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33" y="2888139"/>
            <a:ext cx="6616434" cy="396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0"/>
          <a:stretch/>
        </p:blipFill>
        <p:spPr>
          <a:xfrm>
            <a:off x="0" y="5867480"/>
            <a:ext cx="2264833" cy="99052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2199" y="6277500"/>
            <a:ext cx="2089801" cy="5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1495" y="636589"/>
            <a:ext cx="8596668" cy="1320800"/>
          </a:xfrm>
        </p:spPr>
        <p:txBody>
          <a:bodyPr/>
          <a:lstStyle/>
          <a:p>
            <a:r>
              <a:rPr lang="sl-SI" dirty="0" smtClean="0"/>
              <a:t>Promocija zdravja na delovnem mestu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1495" y="1596091"/>
            <a:ext cx="8596668" cy="3880773"/>
          </a:xfrm>
        </p:spPr>
        <p:txBody>
          <a:bodyPr>
            <a:normAutofit/>
          </a:bodyPr>
          <a:lstStyle/>
          <a:p>
            <a:r>
              <a:rPr lang="sl-SI" sz="2400" dirty="0" smtClean="0"/>
              <a:t>izboljšanje </a:t>
            </a:r>
            <a:r>
              <a:rPr lang="sl-SI" sz="2400" dirty="0"/>
              <a:t>organizacije dela in delovnega </a:t>
            </a:r>
            <a:r>
              <a:rPr lang="sl-SI" sz="2400" dirty="0" smtClean="0"/>
              <a:t>okolja </a:t>
            </a:r>
          </a:p>
          <a:p>
            <a:r>
              <a:rPr lang="sl-SI" sz="2400" dirty="0" smtClean="0"/>
              <a:t>spodbujanje </a:t>
            </a:r>
            <a:r>
              <a:rPr lang="sl-SI" sz="2400" dirty="0"/>
              <a:t>delavcev, da se udeležujejo zdravih </a:t>
            </a:r>
            <a:r>
              <a:rPr lang="sl-SI" sz="2400" dirty="0" smtClean="0"/>
              <a:t>dejavnosti </a:t>
            </a:r>
          </a:p>
          <a:p>
            <a:r>
              <a:rPr lang="sl-SI" sz="2400" dirty="0" smtClean="0"/>
              <a:t>omogočanje </a:t>
            </a:r>
            <a:r>
              <a:rPr lang="sl-SI" sz="2400" dirty="0"/>
              <a:t>izbire </a:t>
            </a:r>
            <a:r>
              <a:rPr lang="sl-SI" sz="2400" dirty="0" smtClean="0"/>
              <a:t>zdravega </a:t>
            </a:r>
            <a:r>
              <a:rPr lang="sl-SI" sz="2400" dirty="0"/>
              <a:t>načina </a:t>
            </a:r>
            <a:r>
              <a:rPr lang="sl-SI" sz="2400" dirty="0" smtClean="0"/>
              <a:t>življenja</a:t>
            </a:r>
          </a:p>
          <a:p>
            <a:r>
              <a:rPr lang="sl-SI" sz="2400" dirty="0" smtClean="0"/>
              <a:t>spodbujanje osebnostnega</a:t>
            </a:r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razvoja</a:t>
            </a:r>
            <a:endParaRPr lang="sl-SI" sz="2400" dirty="0"/>
          </a:p>
        </p:txBody>
      </p:sp>
      <p:pic>
        <p:nvPicPr>
          <p:cNvPr id="5122" name="Picture 2" descr="http://deliveringhappiness.com/wp-content/uploads/2013/03/iStock_000019033569Small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168" y="3536478"/>
            <a:ext cx="4991100" cy="332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199" y="6277500"/>
            <a:ext cx="2089801" cy="5805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0"/>
          <a:stretch/>
        </p:blipFill>
        <p:spPr>
          <a:xfrm>
            <a:off x="0" y="5867480"/>
            <a:ext cx="2264833" cy="9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Zakaj vlagati v promocijo zdravja na delovnem mestu?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841501"/>
            <a:ext cx="8596668" cy="4686300"/>
          </a:xfrm>
        </p:spPr>
        <p:txBody>
          <a:bodyPr>
            <a:normAutofit/>
          </a:bodyPr>
          <a:lstStyle/>
          <a:p>
            <a:r>
              <a:rPr lang="sl-SI" sz="2200" dirty="0" smtClean="0"/>
              <a:t>zmanjšano </a:t>
            </a:r>
            <a:r>
              <a:rPr lang="sl-SI" sz="2200" dirty="0"/>
              <a:t>izostajanje od </a:t>
            </a:r>
            <a:r>
              <a:rPr lang="sl-SI" sz="2200" dirty="0" smtClean="0"/>
              <a:t>dela</a:t>
            </a:r>
          </a:p>
          <a:p>
            <a:r>
              <a:rPr lang="sl-SI" sz="2200" dirty="0" smtClean="0"/>
              <a:t>večja motivacija </a:t>
            </a:r>
          </a:p>
          <a:p>
            <a:r>
              <a:rPr lang="sl-SI" sz="2200" dirty="0" smtClean="0"/>
              <a:t>izboljšana produktivnost </a:t>
            </a:r>
          </a:p>
          <a:p>
            <a:r>
              <a:rPr lang="sl-SI" sz="2200" dirty="0" smtClean="0"/>
              <a:t>lažje zaposlovanje</a:t>
            </a:r>
          </a:p>
          <a:p>
            <a:r>
              <a:rPr lang="sl-SI" sz="2200" dirty="0" smtClean="0"/>
              <a:t>manjša </a:t>
            </a:r>
            <a:r>
              <a:rPr lang="sl-SI" sz="2200" dirty="0"/>
              <a:t>fluktuacija </a:t>
            </a:r>
            <a:r>
              <a:rPr lang="sl-SI" sz="2200" dirty="0" smtClean="0"/>
              <a:t>zaposlenih</a:t>
            </a:r>
          </a:p>
          <a:p>
            <a:r>
              <a:rPr lang="sl-SI" sz="2200" dirty="0" smtClean="0"/>
              <a:t>pozitivna </a:t>
            </a:r>
            <a:r>
              <a:rPr lang="sl-SI" sz="2200" dirty="0"/>
              <a:t>in skrbna </a:t>
            </a:r>
            <a:r>
              <a:rPr lang="sl-SI" sz="2200" dirty="0" smtClean="0"/>
              <a:t>podoba </a:t>
            </a:r>
          </a:p>
          <a:p>
            <a:endParaRPr lang="sl-SI" sz="2200" dirty="0" smtClean="0"/>
          </a:p>
          <a:p>
            <a:pPr marL="0" indent="0">
              <a:buNone/>
            </a:pPr>
            <a:r>
              <a:rPr lang="sl-SI" dirty="0" smtClean="0"/>
              <a:t>.. 1,0 evro</a:t>
            </a:r>
            <a:r>
              <a:rPr lang="sl-SI" dirty="0"/>
              <a:t>, namenjen promociji </a:t>
            </a:r>
            <a:r>
              <a:rPr lang="sl-SI" dirty="0" smtClean="0"/>
              <a:t>zdravja prinaša </a:t>
            </a:r>
            <a:r>
              <a:rPr lang="sl-SI" dirty="0"/>
              <a:t>donos </a:t>
            </a:r>
            <a:r>
              <a:rPr lang="sl-SI" dirty="0" smtClean="0"/>
              <a:t>od </a:t>
            </a:r>
            <a:r>
              <a:rPr lang="sl-SI" dirty="0"/>
              <a:t>2,5 do 4,8 </a:t>
            </a:r>
            <a:r>
              <a:rPr lang="sl-SI" dirty="0" smtClean="0"/>
              <a:t>EUR ...</a:t>
            </a:r>
            <a:endParaRPr lang="sl-SI" dirty="0"/>
          </a:p>
        </p:txBody>
      </p:sp>
      <p:pic>
        <p:nvPicPr>
          <p:cNvPr id="6148" name="Picture 4" descr="http://www.working-health.com/images/homepage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831975"/>
            <a:ext cx="4091376" cy="266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0"/>
          <a:stretch/>
        </p:blipFill>
        <p:spPr>
          <a:xfrm>
            <a:off x="0" y="5867480"/>
            <a:ext cx="2264833" cy="99052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2199" y="6277500"/>
            <a:ext cx="2089801" cy="5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2013" y="391484"/>
            <a:ext cx="3018366" cy="1320800"/>
          </a:xfrm>
        </p:spPr>
        <p:txBody>
          <a:bodyPr/>
          <a:lstStyle/>
          <a:p>
            <a:r>
              <a:rPr lang="sl-SI" dirty="0" smtClean="0"/>
              <a:t>Davčni vidik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3136900" y="1435100"/>
            <a:ext cx="6398681" cy="3880772"/>
          </a:xfrm>
        </p:spPr>
        <p:txBody>
          <a:bodyPr>
            <a:normAutofit/>
          </a:bodyPr>
          <a:lstStyle/>
          <a:p>
            <a:r>
              <a:rPr lang="sl-SI" dirty="0" smtClean="0"/>
              <a:t>Plačil, </a:t>
            </a:r>
            <a:r>
              <a:rPr lang="sl-SI" dirty="0"/>
              <a:t>ki jih delodajalec nameni za zagotavljanje promocije zdravja delavcev na delovnem </a:t>
            </a:r>
            <a:r>
              <a:rPr lang="sl-SI" dirty="0" smtClean="0"/>
              <a:t>mestu, </a:t>
            </a:r>
            <a:r>
              <a:rPr lang="sl-SI" dirty="0">
                <a:solidFill>
                  <a:schemeClr val="accent2"/>
                </a:solidFill>
              </a:rPr>
              <a:t>ni mogoče na splošno izvzeti iz bonitet</a:t>
            </a:r>
            <a:r>
              <a:rPr lang="sl-SI" dirty="0"/>
              <a:t>. 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Pri </a:t>
            </a:r>
            <a:r>
              <a:rPr lang="sl-SI" dirty="0"/>
              <a:t>opredelitvi, ali se ta </a:t>
            </a:r>
            <a:r>
              <a:rPr lang="sl-SI" dirty="0" smtClean="0"/>
              <a:t>plačila </a:t>
            </a:r>
            <a:r>
              <a:rPr lang="sl-SI" dirty="0"/>
              <a:t>štejejo za boniteto ali ne, je treba upoštevati dejstva in okoliščine </a:t>
            </a:r>
            <a:r>
              <a:rPr lang="sl-SI" dirty="0">
                <a:solidFill>
                  <a:schemeClr val="accent2"/>
                </a:solidFill>
              </a:rPr>
              <a:t>posameznega primera</a:t>
            </a:r>
            <a:r>
              <a:rPr lang="sl-SI" dirty="0"/>
              <a:t> </a:t>
            </a:r>
            <a:r>
              <a:rPr lang="sl-SI" dirty="0">
                <a:solidFill>
                  <a:schemeClr val="accent2"/>
                </a:solidFill>
              </a:rPr>
              <a:t>v skladu z veljavno opredelitvijo bonitet</a:t>
            </a:r>
            <a:r>
              <a:rPr lang="sl-SI" dirty="0"/>
              <a:t> po Zakonu o dohodnini. </a:t>
            </a:r>
            <a:endParaRPr lang="sl-SI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199" y="6277500"/>
            <a:ext cx="2089801" cy="5805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0"/>
          <a:stretch/>
        </p:blipFill>
        <p:spPr>
          <a:xfrm>
            <a:off x="0" y="5867480"/>
            <a:ext cx="2264833" cy="990520"/>
          </a:xfrm>
          <a:prstGeom prst="rect">
            <a:avLst/>
          </a:prstGeom>
        </p:spPr>
      </p:pic>
      <p:pic>
        <p:nvPicPr>
          <p:cNvPr id="2050" name="Picture 2" descr="http://blog.panda-ls.com/wp-content/uploads/2014/02/138-day-Tax-ru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2" y="1211010"/>
            <a:ext cx="2746829" cy="24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5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Katere </a:t>
            </a:r>
            <a:r>
              <a:rPr lang="sl-SI" dirty="0"/>
              <a:t>ugodnosti se ne </a:t>
            </a:r>
            <a:r>
              <a:rPr lang="sl-SI" dirty="0" smtClean="0"/>
              <a:t>štejejo</a:t>
            </a:r>
            <a:br>
              <a:rPr lang="sl-SI" dirty="0" smtClean="0"/>
            </a:br>
            <a:r>
              <a:rPr lang="sl-SI" dirty="0" smtClean="0"/>
              <a:t>za boniteto?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791633" y="1746532"/>
            <a:ext cx="6383867" cy="3880772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r>
              <a:rPr lang="sl-SI" dirty="0" smtClean="0">
                <a:solidFill>
                  <a:schemeClr val="accent2"/>
                </a:solidFill>
              </a:rPr>
              <a:t>plačila </a:t>
            </a:r>
            <a:r>
              <a:rPr lang="sl-SI" dirty="0">
                <a:solidFill>
                  <a:schemeClr val="accent2"/>
                </a:solidFill>
              </a:rPr>
              <a:t>delodajalca za zdravstvene preglede </a:t>
            </a:r>
            <a:r>
              <a:rPr lang="sl-SI" dirty="0" smtClean="0">
                <a:solidFill>
                  <a:schemeClr val="accent2"/>
                </a:solidFill>
              </a:rPr>
              <a:t>delojemalcev</a:t>
            </a:r>
            <a:r>
              <a:rPr lang="sl-SI" dirty="0" smtClean="0"/>
              <a:t> </a:t>
            </a:r>
          </a:p>
          <a:p>
            <a:pPr lvl="1"/>
            <a:r>
              <a:rPr lang="sl-SI" dirty="0"/>
              <a:t>p</a:t>
            </a:r>
            <a:r>
              <a:rPr lang="sl-SI" dirty="0" smtClean="0"/>
              <a:t>o zakonu</a:t>
            </a:r>
          </a:p>
        </p:txBody>
      </p:sp>
      <p:sp>
        <p:nvSpPr>
          <p:cNvPr id="7" name="Označba mesta vsebine 6"/>
          <p:cNvSpPr>
            <a:spLocks noGrp="1"/>
          </p:cNvSpPr>
          <p:nvPr>
            <p:ph sz="half" idx="2"/>
          </p:nvPr>
        </p:nvSpPr>
        <p:spPr>
          <a:xfrm>
            <a:off x="791633" y="3352800"/>
            <a:ext cx="8822267" cy="2391508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accent2"/>
                </a:solidFill>
              </a:rPr>
              <a:t>plačila delodajalca za cepljenje delojemalcev</a:t>
            </a:r>
            <a:endParaRPr lang="sl-SI" dirty="0"/>
          </a:p>
          <a:p>
            <a:pPr lvl="1"/>
            <a:r>
              <a:rPr lang="sl-SI" dirty="0" smtClean="0"/>
              <a:t>POGOJ: izjava o varnosti z oceno tveganja </a:t>
            </a:r>
          </a:p>
          <a:p>
            <a:r>
              <a:rPr lang="sl-SI" dirty="0" smtClean="0">
                <a:solidFill>
                  <a:schemeClr val="accent2"/>
                </a:solidFill>
              </a:rPr>
              <a:t>plačila delodajalca za zavarovanje delojemalcev za nesreče pri delu</a:t>
            </a:r>
            <a:r>
              <a:rPr lang="sl-SI" dirty="0" smtClean="0"/>
              <a:t>, </a:t>
            </a:r>
          </a:p>
          <a:p>
            <a:pPr lvl="1"/>
            <a:r>
              <a:rPr lang="sl-SI" dirty="0" smtClean="0"/>
              <a:t>delodajalec </a:t>
            </a:r>
            <a:r>
              <a:rPr lang="sl-SI" dirty="0"/>
              <a:t>dolžan zagotoviti na podlagi zakona in bi opustitev zavarovanja oziroma plačila pomenila kršitev zakona</a:t>
            </a:r>
          </a:p>
          <a:p>
            <a:endParaRPr lang="sl-SI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199" y="6277500"/>
            <a:ext cx="2089801" cy="580500"/>
          </a:xfrm>
          <a:prstGeom prst="rect">
            <a:avLst/>
          </a:prstGeom>
        </p:spPr>
      </p:pic>
      <p:pic>
        <p:nvPicPr>
          <p:cNvPr id="1030" name="Picture 6" descr="http://howtoliveinparis.com/wp-content/uploads/2014/01/HEALTH-finding-the-doctor-Thomas-Geo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413" y="609600"/>
            <a:ext cx="2131589" cy="308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0"/>
          <a:stretch/>
        </p:blipFill>
        <p:spPr>
          <a:xfrm>
            <a:off x="9927167" y="0"/>
            <a:ext cx="2264833" cy="9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se ne šteje kot boniteta?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639889"/>
            <a:ext cx="8596668" cy="3880773"/>
          </a:xfrm>
        </p:spPr>
        <p:txBody>
          <a:bodyPr/>
          <a:lstStyle/>
          <a:p>
            <a:r>
              <a:rPr lang="sl-SI" dirty="0"/>
              <a:t>Bonitete, ki jih delodajalec delojemalcu ne zagotavlja redno ali pogosto, če vrednost vseh bonitet v mesecu </a:t>
            </a:r>
            <a:r>
              <a:rPr lang="sl-SI" dirty="0">
                <a:solidFill>
                  <a:schemeClr val="accent2"/>
                </a:solidFill>
              </a:rPr>
              <a:t>ne presega 13 eurov </a:t>
            </a:r>
            <a:r>
              <a:rPr lang="sl-SI" dirty="0" smtClean="0"/>
              <a:t>in </a:t>
            </a:r>
            <a:r>
              <a:rPr lang="sl-SI" dirty="0"/>
              <a:t>ugodnosti manjših vrednosti, ki jih delodajalec zagotavlja vsem delojemalcem pod enakimi </a:t>
            </a:r>
            <a:r>
              <a:rPr lang="sl-SI" dirty="0" smtClean="0"/>
              <a:t>pogoji </a:t>
            </a:r>
          </a:p>
          <a:p>
            <a:pPr lvl="1"/>
            <a:r>
              <a:rPr lang="sl-SI" dirty="0" smtClean="0">
                <a:solidFill>
                  <a:schemeClr val="accent2"/>
                </a:solidFill>
              </a:rPr>
              <a:t>regresirana </a:t>
            </a:r>
            <a:r>
              <a:rPr lang="sl-SI" dirty="0">
                <a:solidFill>
                  <a:schemeClr val="accent2"/>
                </a:solidFill>
              </a:rPr>
              <a:t>prehrana </a:t>
            </a:r>
            <a:r>
              <a:rPr lang="sl-SI" dirty="0"/>
              <a:t>med </a:t>
            </a:r>
            <a:r>
              <a:rPr lang="sl-SI" dirty="0" smtClean="0"/>
              <a:t>delom, </a:t>
            </a:r>
          </a:p>
          <a:p>
            <a:pPr lvl="1"/>
            <a:r>
              <a:rPr lang="sl-SI" dirty="0" smtClean="0">
                <a:solidFill>
                  <a:schemeClr val="accent2"/>
                </a:solidFill>
              </a:rPr>
              <a:t>uporaba </a:t>
            </a:r>
            <a:r>
              <a:rPr lang="sl-SI" dirty="0">
                <a:solidFill>
                  <a:schemeClr val="accent2"/>
                </a:solidFill>
              </a:rPr>
              <a:t>prostorov za oddih in rekreacijo </a:t>
            </a:r>
            <a:endParaRPr lang="sl-SI" dirty="0" smtClean="0"/>
          </a:p>
          <a:p>
            <a:r>
              <a:rPr lang="sl-SI" dirty="0" smtClean="0">
                <a:solidFill>
                  <a:schemeClr val="accent2"/>
                </a:solidFill>
              </a:rPr>
              <a:t>se </a:t>
            </a:r>
            <a:r>
              <a:rPr lang="sl-SI" dirty="0">
                <a:solidFill>
                  <a:schemeClr val="accent2"/>
                </a:solidFill>
              </a:rPr>
              <a:t>ne vključujejo v davčno osnovo dohodka iz delovnega razmerja</a:t>
            </a:r>
            <a:r>
              <a:rPr lang="sl-SI" dirty="0"/>
              <a:t>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0"/>
          <a:stretch/>
        </p:blipFill>
        <p:spPr>
          <a:xfrm>
            <a:off x="0" y="5867480"/>
            <a:ext cx="2264833" cy="99052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199" y="6277500"/>
            <a:ext cx="2089801" cy="580500"/>
          </a:xfrm>
          <a:prstGeom prst="rect">
            <a:avLst/>
          </a:prstGeom>
        </p:spPr>
      </p:pic>
      <p:pic>
        <p:nvPicPr>
          <p:cNvPr id="3076" name="Picture 4" descr="http://www.alternavox.net/wp-content/uploads/lunch-brea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30" y="4237077"/>
            <a:ext cx="3191685" cy="21256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ni davčno priznan odhodek po ZDDPO-2?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Stroški</a:t>
            </a:r>
            <a:r>
              <a:rPr lang="sl-SI" dirty="0"/>
              <a:t>, ki se nanašajo na </a:t>
            </a:r>
            <a:r>
              <a:rPr lang="sl-SI" dirty="0">
                <a:solidFill>
                  <a:schemeClr val="accent2"/>
                </a:solidFill>
              </a:rPr>
              <a:t>privatno življenje </a:t>
            </a:r>
            <a:r>
              <a:rPr lang="sl-SI" dirty="0" smtClean="0">
                <a:solidFill>
                  <a:schemeClr val="accent2"/>
                </a:solidFill>
              </a:rPr>
              <a:t>zaposlenih</a:t>
            </a:r>
            <a:r>
              <a:rPr lang="sl-SI" dirty="0" smtClean="0"/>
              <a:t> </a:t>
            </a:r>
          </a:p>
          <a:p>
            <a:pPr lvl="1"/>
            <a:r>
              <a:rPr lang="sl-SI" dirty="0" smtClean="0"/>
              <a:t>IZJEMA: stroški </a:t>
            </a:r>
            <a:r>
              <a:rPr lang="sl-SI" dirty="0"/>
              <a:t>za zagotavljanje bonitet in drugih izplačil v zvezi z zaposlitvijo, če so obdavčeni po zakonu, ki ureja </a:t>
            </a:r>
            <a:r>
              <a:rPr lang="sl-SI" dirty="0" smtClean="0"/>
              <a:t>dohodnino</a:t>
            </a:r>
          </a:p>
          <a:p>
            <a:endParaRPr lang="sl-SI" dirty="0" smtClean="0"/>
          </a:p>
          <a:p>
            <a:r>
              <a:rPr lang="sl-SI" dirty="0" smtClean="0"/>
              <a:t>Stroški, za katere glede </a:t>
            </a:r>
            <a:r>
              <a:rPr lang="sl-SI" dirty="0"/>
              <a:t>na dejstva in okoliščine primera izhaja, da ta izplačila </a:t>
            </a:r>
            <a:r>
              <a:rPr lang="sl-SI" dirty="0" smtClean="0"/>
              <a:t>predstavljajo </a:t>
            </a:r>
            <a:r>
              <a:rPr lang="sl-SI" dirty="0"/>
              <a:t>odhodke, </a:t>
            </a:r>
            <a:r>
              <a:rPr lang="sl-SI" dirty="0">
                <a:solidFill>
                  <a:schemeClr val="accent2"/>
                </a:solidFill>
              </a:rPr>
              <a:t>ki niso potrebni za pridobitev </a:t>
            </a:r>
            <a:r>
              <a:rPr lang="sl-SI" dirty="0" smtClean="0">
                <a:solidFill>
                  <a:schemeClr val="accent2"/>
                </a:solidFill>
              </a:rPr>
              <a:t>prihodkov</a:t>
            </a:r>
            <a:r>
              <a:rPr lang="sl-SI" dirty="0"/>
              <a:t>.</a:t>
            </a:r>
          </a:p>
        </p:txBody>
      </p:sp>
      <p:pic>
        <p:nvPicPr>
          <p:cNvPr id="4098" name="Picture 2" descr="http://www.salinaymca.org/clientuploads/Youth%20Sports/FamilyBlendSp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4217987"/>
            <a:ext cx="3600017" cy="26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0"/>
          <a:stretch/>
        </p:blipFill>
        <p:spPr>
          <a:xfrm>
            <a:off x="0" y="5867480"/>
            <a:ext cx="2264833" cy="99052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2199" y="6277500"/>
            <a:ext cx="2089801" cy="5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241300"/>
            <a:ext cx="8596668" cy="1320800"/>
          </a:xfrm>
        </p:spPr>
        <p:txBody>
          <a:bodyPr/>
          <a:lstStyle/>
          <a:p>
            <a:r>
              <a:rPr lang="sl-SI" dirty="0" smtClean="0"/>
              <a:t>Odbitek DDV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982542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Izpolnjevanje pogojev za odbitek DDV je </a:t>
            </a:r>
            <a:r>
              <a:rPr lang="sl-SI" dirty="0" smtClean="0">
                <a:solidFill>
                  <a:schemeClr val="accent2"/>
                </a:solidFill>
              </a:rPr>
              <a:t>odvisno od presoje vsebine stroškov </a:t>
            </a:r>
            <a:r>
              <a:rPr lang="sl-SI" dirty="0" smtClean="0"/>
              <a:t>v </a:t>
            </a:r>
            <a:r>
              <a:rPr lang="sl-SI" dirty="0" smtClean="0">
                <a:solidFill>
                  <a:schemeClr val="accent2"/>
                </a:solidFill>
              </a:rPr>
              <a:t>vsakem konkretnem primeru</a:t>
            </a:r>
            <a:r>
              <a:rPr lang="sl-SI" dirty="0" smtClean="0"/>
              <a:t>.</a:t>
            </a:r>
          </a:p>
          <a:p>
            <a:r>
              <a:rPr lang="sl-SI" dirty="0" smtClean="0"/>
              <a:t>Davčni </a:t>
            </a:r>
            <a:r>
              <a:rPr lang="sl-SI" dirty="0"/>
              <a:t>zavezanec </a:t>
            </a:r>
            <a:r>
              <a:rPr lang="sl-SI" dirty="0">
                <a:solidFill>
                  <a:schemeClr val="accent2"/>
                </a:solidFill>
              </a:rPr>
              <a:t>nima pravice do odbitka DDV </a:t>
            </a:r>
            <a:r>
              <a:rPr lang="sl-SI" dirty="0"/>
              <a:t>na podlagi računov za stroške, kot so na primer</a:t>
            </a:r>
            <a:r>
              <a:rPr lang="sl-SI" dirty="0" smtClean="0"/>
              <a:t>: </a:t>
            </a:r>
            <a:endParaRPr lang="sl-SI" dirty="0"/>
          </a:p>
          <a:p>
            <a:pPr lvl="1"/>
            <a:r>
              <a:rPr lang="sl-SI" dirty="0" smtClean="0"/>
              <a:t>kritje </a:t>
            </a:r>
            <a:r>
              <a:rPr lang="sl-SI" dirty="0"/>
              <a:t>stroškov telesne vadbe zunaj delovnega časa, kot so članarine za športne klube ali središča za preživljanje prostega </a:t>
            </a:r>
            <a:r>
              <a:rPr lang="sl-SI" dirty="0" smtClean="0"/>
              <a:t>časa,</a:t>
            </a:r>
          </a:p>
          <a:p>
            <a:pPr lvl="1"/>
            <a:r>
              <a:rPr lang="sl-SI" dirty="0" smtClean="0"/>
              <a:t>organizacija </a:t>
            </a:r>
            <a:r>
              <a:rPr lang="sl-SI" dirty="0"/>
              <a:t>športnih dogodkov v </a:t>
            </a:r>
            <a:r>
              <a:rPr lang="sl-SI" dirty="0" smtClean="0"/>
              <a:t>podjetju,</a:t>
            </a:r>
          </a:p>
          <a:p>
            <a:pPr lvl="1"/>
            <a:r>
              <a:rPr lang="sl-SI" dirty="0" smtClean="0"/>
              <a:t>tečaji </a:t>
            </a:r>
            <a:r>
              <a:rPr lang="sl-SI" dirty="0"/>
              <a:t>sprostitve in zaupnega psihološkega svetovanja</a:t>
            </a:r>
            <a:r>
              <a:rPr lang="sl-SI" dirty="0" smtClean="0"/>
              <a:t>.</a:t>
            </a:r>
            <a:endParaRPr lang="sl-SI" dirty="0"/>
          </a:p>
          <a:p>
            <a:r>
              <a:rPr lang="sl-SI" dirty="0" smtClean="0"/>
              <a:t>Davčni </a:t>
            </a:r>
            <a:r>
              <a:rPr lang="sl-SI" dirty="0"/>
              <a:t>zavezanec </a:t>
            </a:r>
            <a:r>
              <a:rPr lang="sl-SI" dirty="0" smtClean="0"/>
              <a:t>ima pravico </a:t>
            </a:r>
            <a:r>
              <a:rPr lang="sl-SI" dirty="0"/>
              <a:t>do odbitka DDV za </a:t>
            </a:r>
            <a:r>
              <a:rPr lang="sl-SI" dirty="0" smtClean="0"/>
              <a:t>stroške</a:t>
            </a:r>
            <a:r>
              <a:rPr lang="sl-SI" dirty="0"/>
              <a:t> </a:t>
            </a:r>
            <a:r>
              <a:rPr lang="sl-SI" dirty="0" smtClean="0"/>
              <a:t>kot na primer:</a:t>
            </a:r>
          </a:p>
          <a:p>
            <a:pPr lvl="1"/>
            <a:r>
              <a:rPr lang="sl-SI" dirty="0" smtClean="0"/>
              <a:t>zagotavljanje </a:t>
            </a:r>
            <a:r>
              <a:rPr lang="sl-SI" dirty="0"/>
              <a:t>koles za vožnjo na krajših razdaljah znotraj velikega delovnega </a:t>
            </a:r>
            <a:r>
              <a:rPr lang="sl-SI" dirty="0" smtClean="0"/>
              <a:t>območja</a:t>
            </a:r>
            <a:endParaRPr lang="sl-SI" dirty="0"/>
          </a:p>
          <a:p>
            <a:pPr lvl="1"/>
            <a:r>
              <a:rPr lang="sl-SI" dirty="0" smtClean="0"/>
              <a:t>tečajev </a:t>
            </a:r>
            <a:r>
              <a:rPr lang="sl-SI" dirty="0"/>
              <a:t>za pridobitev kompetenc za obvladovanje z delom povezanega stresa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0"/>
          <a:stretch/>
        </p:blipFill>
        <p:spPr>
          <a:xfrm>
            <a:off x="0" y="5867480"/>
            <a:ext cx="2264833" cy="99052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199" y="6277500"/>
            <a:ext cx="2089801" cy="580500"/>
          </a:xfrm>
          <a:prstGeom prst="rect">
            <a:avLst/>
          </a:prstGeom>
        </p:spPr>
      </p:pic>
      <p:pic>
        <p:nvPicPr>
          <p:cNvPr id="8194" name="Picture 2" descr="http://www.washingtonian.com/blogs/wellbeing/images/2012-2-14-CouplesWorkout-0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4795956"/>
            <a:ext cx="3222625" cy="214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175779"/>
            <a:ext cx="8596668" cy="1320800"/>
          </a:xfrm>
        </p:spPr>
        <p:txBody>
          <a:bodyPr/>
          <a:lstStyle/>
          <a:p>
            <a:r>
              <a:rPr lang="sl-SI" dirty="0"/>
              <a:t>Organizacijski ukrepi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950479"/>
            <a:ext cx="8596668" cy="3880773"/>
          </a:xfrm>
        </p:spPr>
        <p:txBody>
          <a:bodyPr>
            <a:normAutofit/>
          </a:bodyPr>
          <a:lstStyle/>
          <a:p>
            <a:r>
              <a:rPr lang="sl-SI" sz="2000" dirty="0" smtClean="0"/>
              <a:t>omogočanje </a:t>
            </a:r>
            <a:r>
              <a:rPr lang="sl-SI" sz="2000" dirty="0"/>
              <a:t>gibljivega delovnega časa </a:t>
            </a:r>
            <a:endParaRPr lang="sl-SI" sz="2000" dirty="0" smtClean="0"/>
          </a:p>
          <a:p>
            <a:r>
              <a:rPr lang="sl-SI" sz="2000" dirty="0" smtClean="0"/>
              <a:t>omogočanje prilagodljivih </a:t>
            </a:r>
            <a:r>
              <a:rPr lang="sl-SI" sz="2000" dirty="0"/>
              <a:t>delovnih </a:t>
            </a:r>
            <a:r>
              <a:rPr lang="sl-SI" sz="2000" dirty="0" smtClean="0"/>
              <a:t>mest </a:t>
            </a:r>
          </a:p>
          <a:p>
            <a:r>
              <a:rPr lang="sl-SI" sz="2000" dirty="0" smtClean="0"/>
              <a:t>omogočanje </a:t>
            </a:r>
            <a:r>
              <a:rPr lang="sl-SI" sz="2000" dirty="0"/>
              <a:t>delavcem, da sodelujejo pri izboljšavah organizacije dela in delovnega </a:t>
            </a:r>
            <a:r>
              <a:rPr lang="sl-SI" sz="2000" dirty="0" smtClean="0"/>
              <a:t>okolja</a:t>
            </a:r>
          </a:p>
          <a:p>
            <a:r>
              <a:rPr lang="sl-SI" sz="2000" dirty="0" smtClean="0"/>
              <a:t>zagotavljanje </a:t>
            </a:r>
            <a:r>
              <a:rPr lang="sl-SI" sz="2000" dirty="0"/>
              <a:t>priložnosti za vseživljenjsko učenje </a:t>
            </a:r>
            <a:r>
              <a:rPr lang="sl-SI" sz="2000" dirty="0" smtClean="0"/>
              <a:t>delavcev</a:t>
            </a:r>
            <a:endParaRPr lang="sl-SI" sz="2000" dirty="0"/>
          </a:p>
        </p:txBody>
      </p:sp>
      <p:pic>
        <p:nvPicPr>
          <p:cNvPr id="7170" name="Picture 2" descr="http://www.delo.si/assets/media/picture/20110331/stres.jpg?re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18" y="3004269"/>
            <a:ext cx="6108700" cy="385373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199" y="6277500"/>
            <a:ext cx="2089801" cy="5805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0"/>
          <a:stretch/>
        </p:blipFill>
        <p:spPr>
          <a:xfrm>
            <a:off x="0" y="5867480"/>
            <a:ext cx="2264833" cy="9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861</TotalTime>
  <Words>495</Words>
  <Application>Microsoft Office PowerPoint</Application>
  <PresentationFormat>Širokozaslonsko</PresentationFormat>
  <Paragraphs>66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Gladko</vt:lpstr>
      <vt:lpstr>Zdravi zaposleni  povečujejo dobiček</vt:lpstr>
      <vt:lpstr>Promocija zdravja na delovnem mestu</vt:lpstr>
      <vt:lpstr>Zakaj vlagati v promocijo zdravja na delovnem mestu?</vt:lpstr>
      <vt:lpstr>Davčni vidik </vt:lpstr>
      <vt:lpstr>Katere ugodnosti se ne štejejo za boniteto?</vt:lpstr>
      <vt:lpstr>Kaj se ne šteje kot boniteta?</vt:lpstr>
      <vt:lpstr>Kaj ni davčno priznan odhodek po ZDDPO-2?</vt:lpstr>
      <vt:lpstr>Odbitek DDV</vt:lpstr>
      <vt:lpstr>Organizacijski ukrepi</vt:lpstr>
      <vt:lpstr>Okoljski ukrepi</vt:lpstr>
      <vt:lpstr>Individualni ukrepi</vt:lpstr>
      <vt:lpstr>Zdravi zaposleni = zadovoljni zaposleni  =&gt; dobiček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Zdravi zaposleni  prinašajo dobiček</dc:title>
  <dc:creator>Tajnistvo Konto+ d.o.o.</dc:creator>
  <cp:lastModifiedBy>Lidija Flajs</cp:lastModifiedBy>
  <cp:revision>44</cp:revision>
  <cp:lastPrinted>2016-04-04T11:25:38Z</cp:lastPrinted>
  <dcterms:created xsi:type="dcterms:W3CDTF">2015-10-27T09:17:07Z</dcterms:created>
  <dcterms:modified xsi:type="dcterms:W3CDTF">2016-04-04T12:20:28Z</dcterms:modified>
</cp:coreProperties>
</file>