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  <p:sldMasterId id="2147483708" r:id="rId2"/>
    <p:sldMasterId id="2147483680" r:id="rId3"/>
    <p:sldMasterId id="2147483694" r:id="rId4"/>
  </p:sldMasterIdLst>
  <p:notesMasterIdLst>
    <p:notesMasterId r:id="rId16"/>
  </p:notesMasterIdLst>
  <p:handoutMasterIdLst>
    <p:handoutMasterId r:id="rId17"/>
  </p:handoutMasterIdLst>
  <p:sldIdLst>
    <p:sldId id="276" r:id="rId5"/>
    <p:sldId id="257" r:id="rId6"/>
    <p:sldId id="286" r:id="rId7"/>
    <p:sldId id="259" r:id="rId8"/>
    <p:sldId id="287" r:id="rId9"/>
    <p:sldId id="288" r:id="rId10"/>
    <p:sldId id="260" r:id="rId11"/>
    <p:sldId id="272" r:id="rId12"/>
    <p:sldId id="289" r:id="rId13"/>
    <p:sldId id="291" r:id="rId14"/>
    <p:sldId id="292" r:id="rId1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orient="horz" pos="682">
          <p15:clr>
            <a:srgbClr val="A4A3A4"/>
          </p15:clr>
        </p15:guide>
        <p15:guide id="3" orient="horz" pos="903">
          <p15:clr>
            <a:srgbClr val="A4A3A4"/>
          </p15:clr>
        </p15:guide>
        <p15:guide id="4" orient="horz" pos="3858">
          <p15:clr>
            <a:srgbClr val="A4A3A4"/>
          </p15:clr>
        </p15:guide>
        <p15:guide id="5" orient="horz" pos="127">
          <p15:clr>
            <a:srgbClr val="A4A3A4"/>
          </p15:clr>
        </p15:guide>
        <p15:guide id="6" orient="horz" pos="4319">
          <p15:clr>
            <a:srgbClr val="A4A3A4"/>
          </p15:clr>
        </p15:guide>
        <p15:guide id="7" orient="horz" pos="4111">
          <p15:clr>
            <a:srgbClr val="A4A3A4"/>
          </p15:clr>
        </p15:guide>
        <p15:guide id="8" pos="2886">
          <p15:clr>
            <a:srgbClr val="A4A3A4"/>
          </p15:clr>
        </p15:guide>
        <p15:guide id="9" pos="286">
          <p15:clr>
            <a:srgbClr val="A4A3A4"/>
          </p15:clr>
        </p15:guide>
        <p15:guide id="10" pos="5473">
          <p15:clr>
            <a:srgbClr val="A4A3A4"/>
          </p15:clr>
        </p15:guide>
        <p15:guide id="11" pos="2937">
          <p15:clr>
            <a:srgbClr val="A4A3A4"/>
          </p15:clr>
        </p15:guide>
        <p15:guide id="12" pos="28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ja Kern Prosenc" initials="KKP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04040"/>
    <a:srgbClr val="FFD200"/>
    <a:srgbClr val="FFE600"/>
    <a:srgbClr val="000000"/>
    <a:srgbClr val="FF00FF"/>
    <a:srgbClr val="FF0090"/>
    <a:srgbClr val="FF0066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67" autoAdjust="0"/>
    <p:restoredTop sz="88398" autoAdjust="0"/>
  </p:normalViewPr>
  <p:slideViewPr>
    <p:cSldViewPr snapToGrid="0" snapToObjects="1" showGuides="1">
      <p:cViewPr varScale="1">
        <p:scale>
          <a:sx n="96" d="100"/>
          <a:sy n="96" d="100"/>
        </p:scale>
        <p:origin x="1506" y="78"/>
      </p:cViewPr>
      <p:guideLst>
        <p:guide orient="horz" pos="2154"/>
        <p:guide orient="horz" pos="682"/>
        <p:guide orient="horz" pos="903"/>
        <p:guide orient="horz" pos="3858"/>
        <p:guide orient="horz" pos="127"/>
        <p:guide orient="horz" pos="4319"/>
        <p:guide orient="horz" pos="4111"/>
        <p:guide pos="2886"/>
        <p:guide pos="286"/>
        <p:guide pos="5473"/>
        <p:guide pos="2937"/>
        <p:guide pos="28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>
        <p:scale>
          <a:sx n="200" d="100"/>
          <a:sy n="200" d="100"/>
        </p:scale>
        <p:origin x="612" y="274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5A85089-C692-4DEA-AC49-04CF34D4FE14}" type="datetimeFigureOut">
              <a:rPr lang="en-GB" smtClean="0">
                <a:latin typeface="Arial" pitchFamily="34" charset="0"/>
              </a:rPr>
              <a:pPr/>
              <a:t>06/04/2016</a:t>
            </a:fld>
            <a:endParaRPr lang="en-GB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3A5C721-4BB5-4DB6-AD65-4BA2A62B05B6}" type="slidenum">
              <a:rPr lang="en-GB" smtClean="0">
                <a:latin typeface="Arial" pitchFamily="34" charset="0"/>
              </a:rPr>
              <a:pPr/>
              <a:t>‹#›</a:t>
            </a:fld>
            <a:endParaRPr lang="en-GB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632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Arial" pitchFamily="34" charset="0"/>
              </a:defRPr>
            </a:lvl1pPr>
          </a:lstStyle>
          <a:p>
            <a:fld id="{8045EBA9-A28D-4849-BFEA-AA04F6A21B63}" type="datetimeFigureOut">
              <a:rPr lang="en-GB" smtClean="0"/>
              <a:pPr/>
              <a:t>06/04/2016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Arial" pitchFamily="34" charset="0"/>
              </a:defRPr>
            </a:lvl1pPr>
          </a:lstStyle>
          <a:p>
            <a:fld id="{5B43D19E-BFDB-4C92-8EDD-32EDDA8F41D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27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6612">
              <a:defRPr/>
            </a:pPr>
            <a:r>
              <a:rPr lang="en-GB" dirty="0" smtClean="0"/>
              <a:t>This is a predetermined divider slide and should not be modified.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593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6612">
              <a:defRPr/>
            </a:pPr>
            <a:r>
              <a:rPr lang="en-GB" dirty="0" smtClean="0"/>
              <a:t>This is a predetermined divider slide and should not be modified.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328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w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w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w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9.w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92" y="5340096"/>
            <a:ext cx="987552" cy="1156968"/>
          </a:xfrm>
          <a:prstGeom prst="rect">
            <a:avLst/>
          </a:prstGeom>
        </p:spPr>
      </p:pic>
      <p:sp>
        <p:nvSpPr>
          <p:cNvPr id="10" name="Rectangle 1"/>
          <p:cNvSpPr>
            <a:spLocks noChangeAspect="1"/>
          </p:cNvSpPr>
          <p:nvPr userDrawn="1"/>
        </p:nvSpPr>
        <p:spPr>
          <a:xfrm>
            <a:off x="1932781" y="777240"/>
            <a:ext cx="6755607" cy="3400425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5607" h="3400425">
                <a:moveTo>
                  <a:pt x="0" y="1197768"/>
                </a:moveTo>
                <a:lnTo>
                  <a:pt x="6755607" y="0"/>
                </a:lnTo>
                <a:lnTo>
                  <a:pt x="6755607" y="3400425"/>
                </a:lnTo>
                <a:lnTo>
                  <a:pt x="2382" y="3400425"/>
                </a:lnTo>
                <a:lnTo>
                  <a:pt x="0" y="119776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212847" y="2240280"/>
            <a:ext cx="621792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2212848" y="3220754"/>
            <a:ext cx="6217920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614" y="1024128"/>
            <a:ext cx="8229600" cy="164306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1217792" y="6496184"/>
            <a:ext cx="1188720" cy="20116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>
          <a:xfrm>
            <a:off x="2588400" y="6496184"/>
            <a:ext cx="3434400" cy="201168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3011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7" name="Freeform 5"/>
          <p:cNvSpPr>
            <a:spLocks/>
          </p:cNvSpPr>
          <p:nvPr userDrawn="1"/>
        </p:nvSpPr>
        <p:spPr bwMode="gray">
          <a:xfrm>
            <a:off x="457200" y="1042416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7792" y="6496184"/>
            <a:ext cx="1188720" cy="20116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8400" y="6496184"/>
            <a:ext cx="3434400" cy="201168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9940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1" name="Freeform 5"/>
          <p:cNvSpPr>
            <a:spLocks/>
          </p:cNvSpPr>
          <p:nvPr userDrawn="1"/>
        </p:nvSpPr>
        <p:spPr bwMode="gray">
          <a:xfrm>
            <a:off x="457200" y="1042416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7792" y="6496184"/>
            <a:ext cx="1188720" cy="20116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8400" y="6496184"/>
            <a:ext cx="3434400" cy="201168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64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1" name="Freeform 5"/>
          <p:cNvSpPr>
            <a:spLocks/>
          </p:cNvSpPr>
          <p:nvPr userDrawn="1"/>
        </p:nvSpPr>
        <p:spPr bwMode="gray">
          <a:xfrm>
            <a:off x="457200" y="1040400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7792" y="6496184"/>
            <a:ext cx="1188720" cy="20116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8400" y="6496184"/>
            <a:ext cx="3434400" cy="201168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64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7792" y="6496184"/>
            <a:ext cx="1188720" cy="20116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8400" y="6496184"/>
            <a:ext cx="3434400" cy="201168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0680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  <a:prstGeom prst="rect">
            <a:avLst/>
          </a:prstGeo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0007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718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92" y="5340096"/>
            <a:ext cx="987552" cy="1156968"/>
          </a:xfrm>
          <a:prstGeom prst="rect">
            <a:avLst/>
          </a:prstGeom>
        </p:spPr>
      </p:pic>
      <p:sp>
        <p:nvSpPr>
          <p:cNvPr id="16" name="Rectangle 1"/>
          <p:cNvSpPr>
            <a:spLocks noChangeAspect="1"/>
          </p:cNvSpPr>
          <p:nvPr userDrawn="1"/>
        </p:nvSpPr>
        <p:spPr>
          <a:xfrm>
            <a:off x="1932781" y="777240"/>
            <a:ext cx="6755607" cy="3400425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5607" h="3400425">
                <a:moveTo>
                  <a:pt x="0" y="1197768"/>
                </a:moveTo>
                <a:lnTo>
                  <a:pt x="6755607" y="0"/>
                </a:lnTo>
                <a:lnTo>
                  <a:pt x="6755607" y="3400425"/>
                </a:lnTo>
                <a:lnTo>
                  <a:pt x="2382" y="3400425"/>
                </a:lnTo>
                <a:lnTo>
                  <a:pt x="0" y="119776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2212847" y="2240280"/>
            <a:ext cx="621792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2212848" y="3220754"/>
            <a:ext cx="6217920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0" indent="0" algn="l">
              <a:buNone/>
              <a:defRPr sz="1600">
                <a:solidFill>
                  <a:srgbClr val="404040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41581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92" y="5340096"/>
            <a:ext cx="987552" cy="1156968"/>
          </a:xfrm>
          <a:prstGeom prst="rect">
            <a:avLst/>
          </a:prstGeom>
        </p:spPr>
      </p:pic>
      <p:sp>
        <p:nvSpPr>
          <p:cNvPr id="3" name="Freeform 5"/>
          <p:cNvSpPr>
            <a:spLocks noChangeAspect="1"/>
          </p:cNvSpPr>
          <p:nvPr userDrawn="1"/>
        </p:nvSpPr>
        <p:spPr bwMode="gray">
          <a:xfrm rot="10800000">
            <a:off x="3277045" y="457200"/>
            <a:ext cx="5413248" cy="4570413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557109" y="1677507"/>
            <a:ext cx="4901184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557109" y="2685128"/>
            <a:ext cx="4901184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1626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79463"/>
            <a:ext cx="6753225" cy="34004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" y="5879592"/>
            <a:ext cx="3780000" cy="6187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92" y="5340096"/>
            <a:ext cx="987552" cy="1156968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886968" y="3258529"/>
            <a:ext cx="5943432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886968" y="2288083"/>
            <a:ext cx="5943432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35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with beam (legac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-6532" y="2405084"/>
            <a:ext cx="9150532" cy="3349170"/>
            <a:chOff x="-6532" y="2405084"/>
            <a:chExt cx="9150532" cy="3349170"/>
          </a:xfrm>
        </p:grpSpPr>
        <p:sp>
          <p:nvSpPr>
            <p:cNvPr id="1032" name="Freeform 8"/>
            <p:cNvSpPr>
              <a:spLocks/>
            </p:cNvSpPr>
            <p:nvPr userDrawn="1"/>
          </p:nvSpPr>
          <p:spPr bwMode="gray">
            <a:xfrm>
              <a:off x="2273222" y="2405084"/>
              <a:ext cx="6870778" cy="2495225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6532" y="4411503"/>
              <a:ext cx="2289891" cy="1342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12" y="777600"/>
            <a:ext cx="5524328" cy="8604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12" y="1753200"/>
            <a:ext cx="5524328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10" name="Picture 9" descr="EY_Logo2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67712" y="5754254"/>
            <a:ext cx="989153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78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5413375" cy="4572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" y="5879592"/>
            <a:ext cx="3780000" cy="6187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92" y="5340096"/>
            <a:ext cx="987552" cy="115696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86968" y="1799130"/>
            <a:ext cx="4643060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86968" y="2769576"/>
            <a:ext cx="4643060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7294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Cover with beam (legac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-6532" y="2405084"/>
            <a:ext cx="9150532" cy="3349170"/>
            <a:chOff x="-6532" y="2405084"/>
            <a:chExt cx="9150532" cy="3349170"/>
          </a:xfrm>
        </p:grpSpPr>
        <p:sp>
          <p:nvSpPr>
            <p:cNvPr id="1032" name="Freeform 8"/>
            <p:cNvSpPr>
              <a:spLocks/>
            </p:cNvSpPr>
            <p:nvPr userDrawn="1"/>
          </p:nvSpPr>
          <p:spPr bwMode="gray">
            <a:xfrm>
              <a:off x="2273222" y="2405084"/>
              <a:ext cx="6870778" cy="2495225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6532" y="4411503"/>
              <a:ext cx="2289891" cy="1342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12" y="777600"/>
            <a:ext cx="5524328" cy="8604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12" y="1753200"/>
            <a:ext cx="5524328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10" name="Picture 9" descr="EY_Logo2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67712" y="5754254"/>
            <a:ext cx="989153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78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00"/>
            <a:ext cx="8229600" cy="46989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87483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598"/>
            <a:ext cx="8229600" cy="4698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91094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598"/>
            <a:ext cx="8229600" cy="4698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356616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 marL="713232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 marL="1069848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 marL="1426464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19011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335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45533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6464"/>
            <a:ext cx="4038600" cy="469106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6464"/>
            <a:ext cx="4038600" cy="469106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46428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21113"/>
            <a:ext cx="4042800" cy="3994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200" y="2121113"/>
            <a:ext cx="4042800" cy="3994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1426464"/>
            <a:ext cx="4042800" cy="640800"/>
          </a:xfrm>
          <a:prstGeom prst="rect">
            <a:avLst/>
          </a:prstGeo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51200" y="1426464"/>
            <a:ext cx="4042800" cy="640800"/>
          </a:xfrm>
          <a:prstGeom prst="rect">
            <a:avLst/>
          </a:prstGeo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58792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614" y="1024128"/>
            <a:ext cx="8229600" cy="164306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n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5625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598"/>
            <a:ext cx="8229600" cy="46989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7792" y="6496184"/>
            <a:ext cx="1188720" cy="20116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8400" y="6496184"/>
            <a:ext cx="3434400" cy="201168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457200" y="1042416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48329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457200" y="1042416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0806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gray">
          <a:xfrm>
            <a:off x="457200" y="1033272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0806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 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126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  <a:prstGeom prst="rect">
            <a:avLst/>
          </a:prstGeo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193976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80372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361" y="5340096"/>
            <a:ext cx="987552" cy="1156968"/>
          </a:xfrm>
          <a:prstGeom prst="rect">
            <a:avLst/>
          </a:prstGeom>
        </p:spPr>
      </p:pic>
      <p:sp>
        <p:nvSpPr>
          <p:cNvPr id="16" name="Rectangle 1"/>
          <p:cNvSpPr>
            <a:spLocks noChangeAspect="1"/>
          </p:cNvSpPr>
          <p:nvPr userDrawn="1"/>
        </p:nvSpPr>
        <p:spPr>
          <a:xfrm>
            <a:off x="1932781" y="777240"/>
            <a:ext cx="6755607" cy="3400425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5607" h="3400425">
                <a:moveTo>
                  <a:pt x="0" y="1197768"/>
                </a:moveTo>
                <a:lnTo>
                  <a:pt x="6755607" y="0"/>
                </a:lnTo>
                <a:lnTo>
                  <a:pt x="6755607" y="3400425"/>
                </a:lnTo>
                <a:lnTo>
                  <a:pt x="2382" y="3400425"/>
                </a:lnTo>
                <a:lnTo>
                  <a:pt x="0" y="119776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2212847" y="2240280"/>
            <a:ext cx="621792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2212848" y="3220754"/>
            <a:ext cx="6217920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0" indent="0" algn="l">
              <a:buNone/>
              <a:defRPr sz="1600">
                <a:solidFill>
                  <a:srgbClr val="404040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1"/>
            <a:r>
              <a:rPr lang="en-US" dirty="0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361" y="5340096"/>
            <a:ext cx="987552" cy="1156968"/>
          </a:xfrm>
          <a:prstGeom prst="rect">
            <a:avLst/>
          </a:prstGeom>
        </p:spPr>
      </p:pic>
      <p:sp>
        <p:nvSpPr>
          <p:cNvPr id="7" name="Freeform 5"/>
          <p:cNvSpPr>
            <a:spLocks noChangeAspect="1"/>
          </p:cNvSpPr>
          <p:nvPr userDrawn="1"/>
        </p:nvSpPr>
        <p:spPr bwMode="gray">
          <a:xfrm rot="10800000">
            <a:off x="3277045" y="457200"/>
            <a:ext cx="5413248" cy="4570413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557109" y="1677507"/>
            <a:ext cx="493776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3557109" y="2685128"/>
            <a:ext cx="4937760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16263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361" y="5340096"/>
            <a:ext cx="987552" cy="11569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" y="5879592"/>
            <a:ext cx="3780000" cy="618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77240"/>
            <a:ext cx="6753225" cy="3400425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88191" y="3258529"/>
            <a:ext cx="5943432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FFFFFF"/>
                </a:solidFill>
              </a:defRPr>
            </a:lvl2pPr>
            <a:lvl3pPr marL="0" indent="0" algn="l">
              <a:buNone/>
              <a:defRPr sz="1600">
                <a:solidFill>
                  <a:srgbClr val="FFFFFF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88191" y="2288083"/>
            <a:ext cx="5943432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3587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5413375" cy="4572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361" y="5340096"/>
            <a:ext cx="987552" cy="11569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" y="5879592"/>
            <a:ext cx="3780000" cy="61875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86968" y="1799130"/>
            <a:ext cx="4643060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86968" y="2769576"/>
            <a:ext cx="4643060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729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598"/>
            <a:ext cx="8229600" cy="4698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1518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Cover with beam (legac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-762" y="2405185"/>
            <a:ext cx="9144762" cy="3345197"/>
            <a:chOff x="-762" y="2405185"/>
            <a:chExt cx="9144762" cy="3345197"/>
          </a:xfrm>
        </p:grpSpPr>
        <p:sp>
          <p:nvSpPr>
            <p:cNvPr id="9" name="Freeform 8"/>
            <p:cNvSpPr>
              <a:spLocks/>
            </p:cNvSpPr>
            <p:nvPr userDrawn="1"/>
          </p:nvSpPr>
          <p:spPr bwMode="gray">
            <a:xfrm>
              <a:off x="2273498" y="2405185"/>
              <a:ext cx="6870502" cy="2495124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pic>
          <p:nvPicPr>
            <p:cNvPr id="11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black">
            <a:xfrm>
              <a:off x="-762" y="4411632"/>
              <a:ext cx="2283067" cy="133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12" y="777600"/>
            <a:ext cx="5524328" cy="8604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12" y="1753200"/>
            <a:ext cx="5524328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12" y="5751576"/>
            <a:ext cx="989153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780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00"/>
            <a:ext cx="8229600" cy="4698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598"/>
            <a:ext cx="8229600" cy="469897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094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598"/>
            <a:ext cx="8229600" cy="469897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356616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 marL="713232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 marL="1069848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 marL="1426464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9011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73977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6464"/>
            <a:ext cx="4038600" cy="4691061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6464"/>
            <a:ext cx="4038600" cy="4691061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21113"/>
            <a:ext cx="4042800" cy="39949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200" y="2121113"/>
            <a:ext cx="4042800" cy="39949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1426464"/>
            <a:ext cx="4042800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51200" y="1426464"/>
            <a:ext cx="4042800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614" y="1025525"/>
            <a:ext cx="8229600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n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30112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457200" y="1042416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994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598"/>
            <a:ext cx="8229600" cy="4698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356616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 marL="713232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 marL="1069848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 marL="1426464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7792" y="6496184"/>
            <a:ext cx="1188720" cy="20116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8400" y="6496184"/>
            <a:ext cx="3434400" cy="201168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54540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457200" y="1042416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64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gray">
          <a:xfrm>
            <a:off x="457200" y="1040400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64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0680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00077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7189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92" y="5340096"/>
            <a:ext cx="987552" cy="1156968"/>
          </a:xfrm>
          <a:prstGeom prst="rect">
            <a:avLst/>
          </a:prstGeom>
        </p:spPr>
      </p:pic>
      <p:sp>
        <p:nvSpPr>
          <p:cNvPr id="16" name="Rectangle 1"/>
          <p:cNvSpPr>
            <a:spLocks noChangeAspect="1"/>
          </p:cNvSpPr>
          <p:nvPr userDrawn="1"/>
        </p:nvSpPr>
        <p:spPr>
          <a:xfrm>
            <a:off x="1932781" y="777240"/>
            <a:ext cx="6755607" cy="3400425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5607" h="3400425">
                <a:moveTo>
                  <a:pt x="0" y="1197768"/>
                </a:moveTo>
                <a:lnTo>
                  <a:pt x="6755607" y="0"/>
                </a:lnTo>
                <a:lnTo>
                  <a:pt x="6755607" y="3400425"/>
                </a:lnTo>
                <a:lnTo>
                  <a:pt x="2382" y="3400425"/>
                </a:lnTo>
                <a:lnTo>
                  <a:pt x="0" y="119776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2212847" y="2240280"/>
            <a:ext cx="621792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2212848" y="3220754"/>
            <a:ext cx="6217920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0" indent="0" algn="l">
              <a:buNone/>
              <a:defRPr sz="1600">
                <a:solidFill>
                  <a:srgbClr val="404040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92" y="5340096"/>
            <a:ext cx="987552" cy="1156968"/>
          </a:xfrm>
          <a:prstGeom prst="rect">
            <a:avLst/>
          </a:prstGeom>
        </p:spPr>
      </p:pic>
      <p:sp>
        <p:nvSpPr>
          <p:cNvPr id="13" name="Freeform 5"/>
          <p:cNvSpPr>
            <a:spLocks noChangeAspect="1"/>
          </p:cNvSpPr>
          <p:nvPr userDrawn="1"/>
        </p:nvSpPr>
        <p:spPr bwMode="gray">
          <a:xfrm rot="10800000">
            <a:off x="3277045" y="457200"/>
            <a:ext cx="5413248" cy="4570413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557109" y="1677507"/>
            <a:ext cx="4901184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557109" y="2685128"/>
            <a:ext cx="4901184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16263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79463"/>
            <a:ext cx="6753225" cy="3400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92" y="5340096"/>
            <a:ext cx="987552" cy="11569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" y="5879592"/>
            <a:ext cx="3780000" cy="618750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886968" y="3258529"/>
            <a:ext cx="5943432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86968" y="2288083"/>
            <a:ext cx="5943432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3587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5413375" cy="457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" y="5879592"/>
            <a:ext cx="3780000" cy="6187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92" y="5340096"/>
            <a:ext cx="987552" cy="115696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886968" y="1799130"/>
            <a:ext cx="4643060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886968" y="2769576"/>
            <a:ext cx="4643060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72940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Cover with beam (legac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-762" y="2405185"/>
            <a:ext cx="9144762" cy="3345197"/>
            <a:chOff x="-762" y="2405185"/>
            <a:chExt cx="9144762" cy="3345197"/>
          </a:xfrm>
        </p:grpSpPr>
        <p:sp>
          <p:nvSpPr>
            <p:cNvPr id="9" name="Freeform 8"/>
            <p:cNvSpPr>
              <a:spLocks/>
            </p:cNvSpPr>
            <p:nvPr userDrawn="1"/>
          </p:nvSpPr>
          <p:spPr bwMode="gray">
            <a:xfrm>
              <a:off x="2273498" y="2405185"/>
              <a:ext cx="6870502" cy="2495124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pic>
          <p:nvPicPr>
            <p:cNvPr id="11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black">
            <a:xfrm>
              <a:off x="-762" y="4411632"/>
              <a:ext cx="2283067" cy="133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12" y="777600"/>
            <a:ext cx="5524328" cy="8604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12" y="1753200"/>
            <a:ext cx="5524328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12" y="5751576"/>
            <a:ext cx="989153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78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32775" cy="860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7792" y="6496184"/>
            <a:ext cx="1188720" cy="20116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88400" y="6496184"/>
            <a:ext cx="3434400" cy="201168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598"/>
            <a:ext cx="8229600" cy="469897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094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598"/>
            <a:ext cx="8229600" cy="469897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356616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 marL="713232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 marL="1069848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 marL="1426464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9011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50963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6464"/>
            <a:ext cx="4038600" cy="469106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6464"/>
            <a:ext cx="4038600" cy="469106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2121114"/>
            <a:ext cx="4042800" cy="400346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0" y="2121114"/>
            <a:ext cx="4042800" cy="400346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0000" y="1426464"/>
            <a:ext cx="4042800" cy="640800"/>
          </a:xfrm>
        </p:spPr>
        <p:txBody>
          <a:bodyPr anchor="t" anchorCtr="0"/>
          <a:lstStyle>
            <a:lvl1pPr>
              <a:buNone/>
              <a:defRPr b="1"/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000" y="1426464"/>
            <a:ext cx="4042800" cy="640800"/>
          </a:xfrm>
        </p:spPr>
        <p:txBody>
          <a:bodyPr anchor="t" anchorCtr="0"/>
          <a:lstStyle>
            <a:lvl1pPr>
              <a:buNone/>
              <a:defRPr b="1"/>
            </a:lvl1pPr>
          </a:lstStyle>
          <a:p>
            <a:pPr lvl="0"/>
            <a:endParaRPr lang="en-GB" dirty="0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614" y="1025525"/>
            <a:ext cx="8229600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n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30112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457200" y="1042416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99408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457200" y="1042416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64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32775" cy="860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7792" y="6496184"/>
            <a:ext cx="1188720" cy="20116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88400" y="6496184"/>
            <a:ext cx="3434400" cy="201168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281714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gray">
          <a:xfrm>
            <a:off x="457200" y="1040400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64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0680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00077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718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6464"/>
            <a:ext cx="4038600" cy="469811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6464"/>
            <a:ext cx="4038600" cy="469811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7792" y="6496184"/>
            <a:ext cx="1188720" cy="20116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88400" y="6496184"/>
            <a:ext cx="3434400" cy="201168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>
          <a:xfrm>
            <a:off x="1217792" y="6496184"/>
            <a:ext cx="1188720" cy="20116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>
          <a:xfrm>
            <a:off x="2588400" y="6496184"/>
            <a:ext cx="3434400" cy="201168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21113"/>
            <a:ext cx="4042800" cy="3994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651200" y="2121113"/>
            <a:ext cx="4042800" cy="3994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1426464"/>
            <a:ext cx="4042800" cy="640800"/>
          </a:xfrm>
          <a:prstGeom prst="rect">
            <a:avLst/>
          </a:prstGeo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51200" y="1426464"/>
            <a:ext cx="4042800" cy="640800"/>
          </a:xfrm>
          <a:prstGeom prst="rect">
            <a:avLst/>
          </a:prstGeo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6.wmf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21" Type="http://schemas.openxmlformats.org/officeDocument/2006/relationships/image" Target="../media/image11.wmf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57.xml"/><Relationship Id="rId21" Type="http://schemas.openxmlformats.org/officeDocument/2006/relationships/image" Target="../media/image18.wmf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32775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600"/>
            <a:ext cx="8229600" cy="4698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6496184"/>
            <a:ext cx="722376" cy="20116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sl-SI" sz="11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Stran </a:t>
            </a:r>
            <a:fld id="{9AE4D82F-B047-469B-AC52-A46321747EAF}" type="slidenum">
              <a:rPr lang="en-GB" sz="1100" smtClean="0">
                <a:solidFill>
                  <a:schemeClr val="bg1"/>
                </a:solidFill>
                <a:latin typeface="+mn-lt"/>
                <a:cs typeface="Arial" pitchFamily="34" charset="0"/>
              </a:rPr>
              <a:pPr/>
              <a:t>‹#›</a:t>
            </a:fld>
            <a:endParaRPr lang="en-GB" sz="11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464" y="6327648"/>
            <a:ext cx="399919" cy="4088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84" r:id="rId2"/>
    <p:sldLayoutId id="2147483668" r:id="rId3"/>
    <p:sldLayoutId id="2147483748" r:id="rId4"/>
    <p:sldLayoutId id="2147483749" r:id="rId5"/>
    <p:sldLayoutId id="2147483669" r:id="rId6"/>
    <p:sldLayoutId id="2147483780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726" r:id="rId13"/>
    <p:sldLayoutId id="2147483677" r:id="rId14"/>
    <p:sldLayoutId id="2147483678" r:id="rId15"/>
    <p:sldLayoutId id="2147483679" r:id="rId16"/>
  </p:sldLayoutIdLst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616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Arial" pitchFamily="34" charset="0"/>
        </a:defRPr>
      </a:lvl1pPr>
      <a:lvl2pPr marL="713232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1069848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1426464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4pPr>
      <a:lvl5pPr marL="1783080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600"/>
            <a:ext cx="8229600" cy="469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400" y="6492240"/>
            <a:ext cx="3434400" cy="20116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" y="6492240"/>
            <a:ext cx="720000" cy="20116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dirty="0" smtClean="0">
                <a:solidFill>
                  <a:schemeClr val="bg1"/>
                </a:solidFill>
                <a:latin typeface="+mn-lt"/>
              </a:rPr>
              <a:t>Page </a:t>
            </a:r>
            <a:fld id="{9AE4D82F-B047-469B-AC52-A46321747EAF}" type="slidenum">
              <a:rPr lang="en-GB" sz="11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GB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Date Placeholder 2"/>
          <p:cNvSpPr>
            <a:spLocks noGrp="1"/>
          </p:cNvSpPr>
          <p:nvPr>
            <p:ph type="dt" sz="half" idx="2"/>
          </p:nvPr>
        </p:nvSpPr>
        <p:spPr>
          <a:xfrm>
            <a:off x="1217792" y="6492240"/>
            <a:ext cx="1188720" cy="201168"/>
          </a:xfrm>
          <a:prstGeom prst="rect">
            <a:avLst/>
          </a:prstGeom>
        </p:spPr>
        <p:txBody>
          <a:bodyPr vert="horz" wrap="square" lIns="0" tIns="0" rIns="0" bIns="0" anchor="t" anchorCtr="0"/>
          <a:lstStyle>
            <a:lvl1pPr>
              <a:defRPr sz="11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1 January 2014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464" y="6327648"/>
            <a:ext cx="402504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91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77" r:id="rId2"/>
    <p:sldLayoutId id="2147483763" r:id="rId3"/>
    <p:sldLayoutId id="2147483765" r:id="rId4"/>
    <p:sldLayoutId id="2147483785" r:id="rId5"/>
    <p:sldLayoutId id="2147483710" r:id="rId6"/>
    <p:sldLayoutId id="2147483750" r:id="rId7"/>
    <p:sldLayoutId id="2147483751" r:id="rId8"/>
    <p:sldLayoutId id="2147483711" r:id="rId9"/>
    <p:sldLayoutId id="2147483783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27" r:id="rId16"/>
    <p:sldLayoutId id="2147483719" r:id="rId17"/>
    <p:sldLayoutId id="2147483720" r:id="rId18"/>
    <p:sldLayoutId id="2147483721" r:id="rId19"/>
  </p:sldLayoutIdLst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616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13232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69848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26464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3080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600"/>
            <a:ext cx="8229600" cy="469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6501764"/>
            <a:ext cx="720000" cy="20116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1100" dirty="0" smtClean="0">
                <a:solidFill>
                  <a:schemeClr val="bg1"/>
                </a:solidFill>
                <a:latin typeface="+mn-lt"/>
              </a:rPr>
              <a:t>Page </a:t>
            </a:r>
            <a:fld id="{9AE4D82F-B047-469B-AC52-A46321747EAF}" type="slidenum">
              <a:rPr lang="en-GB" sz="11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GB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400" y="6501764"/>
            <a:ext cx="3434400" cy="2011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2"/>
          </p:nvPr>
        </p:nvSpPr>
        <p:spPr>
          <a:xfrm>
            <a:off x="1217792" y="6501764"/>
            <a:ext cx="1188720" cy="20116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1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1 January 2014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464" y="6327648"/>
            <a:ext cx="402504" cy="4114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778" r:id="rId2"/>
    <p:sldLayoutId id="2147483768" r:id="rId3"/>
    <p:sldLayoutId id="2147483770" r:id="rId4"/>
    <p:sldLayoutId id="2147483786" r:id="rId5"/>
    <p:sldLayoutId id="2147483682" r:id="rId6"/>
    <p:sldLayoutId id="2147483752" r:id="rId7"/>
    <p:sldLayoutId id="2147483753" r:id="rId8"/>
    <p:sldLayoutId id="2147483683" r:id="rId9"/>
    <p:sldLayoutId id="2147483782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728" r:id="rId16"/>
    <p:sldLayoutId id="2147483691" r:id="rId17"/>
    <p:sldLayoutId id="2147483692" r:id="rId18"/>
    <p:sldLayoutId id="2147483693" r:id="rId19"/>
  </p:sldLayoutIdLst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616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13232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69848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26464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3080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600"/>
            <a:ext cx="8229600" cy="469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400" y="6492240"/>
            <a:ext cx="3434400" cy="2011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6492240"/>
            <a:ext cx="720000" cy="20116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1100" dirty="0" smtClean="0">
                <a:solidFill>
                  <a:schemeClr val="bg1"/>
                </a:solidFill>
                <a:latin typeface="+mn-lt"/>
              </a:rPr>
              <a:t>Page </a:t>
            </a:r>
            <a:fld id="{9AE4D82F-B047-469B-AC52-A46321747EAF}" type="slidenum">
              <a:rPr lang="en-GB" sz="11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GB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2"/>
          </p:nvPr>
        </p:nvSpPr>
        <p:spPr>
          <a:xfrm>
            <a:off x="1217792" y="6492240"/>
            <a:ext cx="1188720" cy="20116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1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1 January 2014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464" y="6327648"/>
            <a:ext cx="402504" cy="4114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79" r:id="rId2"/>
    <p:sldLayoutId id="2147483773" r:id="rId3"/>
    <p:sldLayoutId id="2147483775" r:id="rId4"/>
    <p:sldLayoutId id="2147483787" r:id="rId5"/>
    <p:sldLayoutId id="2147483696" r:id="rId6"/>
    <p:sldLayoutId id="2147483754" r:id="rId7"/>
    <p:sldLayoutId id="2147483755" r:id="rId8"/>
    <p:sldLayoutId id="2147483697" r:id="rId9"/>
    <p:sldLayoutId id="2147483781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29" r:id="rId16"/>
    <p:sldLayoutId id="2147483705" r:id="rId17"/>
    <p:sldLayoutId id="2147483706" r:id="rId18"/>
    <p:sldLayoutId id="2147483707" r:id="rId19"/>
  </p:sldLayoutIdLst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616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13232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69848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26464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3080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"/><Relationship Id="rId2" Type="http://schemas.openxmlformats.org/officeDocument/2006/relationships/image" Target="../media/image25.t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Raziskava o družinskih podjetjih v Sloveniji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436" y="5446213"/>
            <a:ext cx="1440000" cy="1080000"/>
          </a:xfrm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212848" y="3302245"/>
            <a:ext cx="6217920" cy="645742"/>
          </a:xfrm>
        </p:spPr>
        <p:txBody>
          <a:bodyPr/>
          <a:lstStyle/>
          <a:p>
            <a:r>
              <a:rPr lang="sl-SI" sz="1700" dirty="0" smtClean="0"/>
              <a:t>dr. Boštjan Antončič, Ekonomska fakulteta, vodilni raziskovalec</a:t>
            </a:r>
          </a:p>
          <a:p>
            <a:endParaRPr lang="sl-SI" sz="1700" dirty="0"/>
          </a:p>
        </p:txBody>
      </p:sp>
    </p:spTree>
    <p:extLst>
      <p:ext uri="{BB962C8B-B14F-4D97-AF65-F5344CB8AC3E}">
        <p14:creationId xmlns:p14="http://schemas.microsoft.com/office/powerpoint/2010/main" val="55800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Ključni poudarki, ki prispevajo k uspehu družinskih podjetij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►"/>
            </a:pPr>
            <a:endParaRPr lang="sl-SI" dirty="0" smtClean="0"/>
          </a:p>
          <a:p>
            <a:pPr marL="342900" indent="-342900">
              <a:buFont typeface="Arial" panose="020B0604020202020204" pitchFamily="34" charset="0"/>
              <a:buChar char="►"/>
            </a:pPr>
            <a:r>
              <a:rPr lang="sl-SI" dirty="0" smtClean="0"/>
              <a:t>Visoka kakovost izdelkov in storitev</a:t>
            </a:r>
          </a:p>
          <a:p>
            <a:pPr marL="342900" indent="-342900">
              <a:buFont typeface="Arial" panose="020B0604020202020204" pitchFamily="34" charset="0"/>
              <a:buChar char="►"/>
            </a:pPr>
            <a:r>
              <a:rPr lang="sl-SI" dirty="0" smtClean="0"/>
              <a:t>Nadziranje stroškov</a:t>
            </a:r>
          </a:p>
          <a:p>
            <a:pPr marL="342900" indent="-342900">
              <a:buFont typeface="Arial" panose="020B0604020202020204" pitchFamily="34" charset="0"/>
              <a:buChar char="►"/>
            </a:pPr>
            <a:r>
              <a:rPr lang="sl-SI" dirty="0" smtClean="0"/>
              <a:t>Vzpostavitev blagovne znamke in zvestobe</a:t>
            </a:r>
          </a:p>
          <a:p>
            <a:pPr marL="342900" indent="-342900">
              <a:buFont typeface="Arial" panose="020B0604020202020204" pitchFamily="34" charset="0"/>
              <a:buChar char="►"/>
            </a:pPr>
            <a:r>
              <a:rPr lang="sl-SI" dirty="0" smtClean="0"/>
              <a:t>Prilagodljivo in osredotočeno vodenje</a:t>
            </a:r>
          </a:p>
          <a:p>
            <a:pPr marL="342900" indent="-342900">
              <a:buFont typeface="Arial" panose="020B0604020202020204" pitchFamily="34" charset="0"/>
              <a:buChar char="►"/>
            </a:pPr>
            <a:r>
              <a:rPr lang="sl-SI" dirty="0" smtClean="0"/>
              <a:t>Dolgoročna usmeritev upravljanja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4539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196144"/>
            <a:ext cx="8229600" cy="804672"/>
          </a:xfrm>
        </p:spPr>
        <p:txBody>
          <a:bodyPr lIns="720000" rIns="540000"/>
          <a:lstStyle/>
          <a:p>
            <a:r>
              <a:rPr lang="sl-SI" sz="4400" dirty="0"/>
              <a:t>Več na: </a:t>
            </a:r>
            <a:r>
              <a:rPr lang="sl-SI" sz="3200" dirty="0" err="1"/>
              <a:t>www.ey.com/druzinskopodjetnistvo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106390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sl-SI" dirty="0" smtClean="0"/>
              <a:t>O raziskavi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600" dirty="0"/>
              <a:t>Namen </a:t>
            </a:r>
            <a:r>
              <a:rPr lang="sl-SI" sz="2600" dirty="0" smtClean="0"/>
              <a:t>in cilj raziskave</a:t>
            </a:r>
            <a:endParaRPr lang="sl-SI" sz="2600" dirty="0"/>
          </a:p>
          <a:p>
            <a:pPr lvl="2"/>
            <a:r>
              <a:rPr lang="sl-SI" sz="2000" dirty="0"/>
              <a:t>izboljšati razumevanje </a:t>
            </a:r>
          </a:p>
          <a:p>
            <a:pPr lvl="2"/>
            <a:r>
              <a:rPr lang="sl-SI" sz="2000" dirty="0"/>
              <a:t>prispevati k zavedanju o pomembnosti</a:t>
            </a:r>
          </a:p>
          <a:p>
            <a:pPr lvl="2"/>
            <a:r>
              <a:rPr lang="sl-SI" sz="2000" dirty="0"/>
              <a:t>predstaviti slovenska družinska </a:t>
            </a:r>
            <a:r>
              <a:rPr lang="sl-SI" sz="2000" dirty="0" smtClean="0"/>
              <a:t>podjetja</a:t>
            </a:r>
          </a:p>
          <a:p>
            <a:pPr lvl="2"/>
            <a:endParaRPr lang="en-US" sz="2000" dirty="0"/>
          </a:p>
          <a:p>
            <a:r>
              <a:rPr lang="sl-SI" sz="2600" dirty="0" smtClean="0"/>
              <a:t>360 </a:t>
            </a:r>
            <a:r>
              <a:rPr lang="sl-SI" sz="2600" dirty="0"/>
              <a:t>družinskih podjetij v </a:t>
            </a:r>
            <a:r>
              <a:rPr lang="sl-SI" sz="2600" dirty="0" smtClean="0"/>
              <a:t>Sloveniji</a:t>
            </a:r>
            <a:endParaRPr lang="en-US" sz="2600" dirty="0" smtClean="0"/>
          </a:p>
          <a:p>
            <a:pPr lvl="2"/>
            <a:r>
              <a:rPr lang="sl-SI" sz="2000" dirty="0" err="1"/>
              <a:t>mikro</a:t>
            </a:r>
            <a:r>
              <a:rPr lang="sl-SI" sz="2000" dirty="0"/>
              <a:t>, </a:t>
            </a:r>
            <a:r>
              <a:rPr lang="sl-SI" sz="2000" dirty="0" smtClean="0"/>
              <a:t>mala, </a:t>
            </a:r>
            <a:r>
              <a:rPr lang="sl-SI" sz="2000" dirty="0"/>
              <a:t>srednje </a:t>
            </a:r>
            <a:r>
              <a:rPr lang="sl-SI" sz="2000" dirty="0" smtClean="0"/>
              <a:t>velika </a:t>
            </a:r>
            <a:r>
              <a:rPr lang="sl-SI" sz="2000" dirty="0"/>
              <a:t>in </a:t>
            </a:r>
            <a:r>
              <a:rPr lang="sl-SI" sz="2000" dirty="0" smtClean="0"/>
              <a:t>velika podjetja</a:t>
            </a:r>
          </a:p>
          <a:p>
            <a:pPr lvl="2"/>
            <a:r>
              <a:rPr lang="sl-SI" sz="2000" dirty="0"/>
              <a:t>9.516 podjetij </a:t>
            </a:r>
            <a:r>
              <a:rPr lang="sl-SI" sz="2000" dirty="0" err="1" smtClean="0"/>
              <a:t>kontaktiranih</a:t>
            </a:r>
            <a:r>
              <a:rPr lang="sl-SI" sz="2000" dirty="0" smtClean="0"/>
              <a:t> </a:t>
            </a:r>
            <a:r>
              <a:rPr lang="sl-SI" sz="2000" dirty="0"/>
              <a:t>naključno</a:t>
            </a:r>
            <a:endParaRPr lang="sl-SI" sz="2000" dirty="0" smtClean="0"/>
          </a:p>
          <a:p>
            <a:pPr lvl="2"/>
            <a:r>
              <a:rPr lang="sl-SI" sz="2000" dirty="0" smtClean="0"/>
              <a:t>432 </a:t>
            </a:r>
            <a:r>
              <a:rPr lang="sl-SI" sz="2000" dirty="0"/>
              <a:t>anketirancev (od tega jih je pri 360. imela družina nadzor nad strateško usmeritvijo </a:t>
            </a:r>
            <a:r>
              <a:rPr lang="sl-SI" sz="2000" dirty="0" smtClean="0"/>
              <a:t>podjetja)</a:t>
            </a:r>
          </a:p>
          <a:p>
            <a:pPr marL="713232" lvl="2" indent="0">
              <a:buNone/>
            </a:pPr>
            <a:endParaRPr lang="en-US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196144"/>
            <a:ext cx="8229600" cy="804672"/>
          </a:xfrm>
        </p:spPr>
        <p:txBody>
          <a:bodyPr lIns="720000" rIns="540000"/>
          <a:lstStyle/>
          <a:p>
            <a:pPr lvl="0"/>
            <a:r>
              <a:rPr lang="sl-SI" sz="4200" dirty="0" smtClean="0"/>
              <a:t>Katere </a:t>
            </a:r>
            <a:r>
              <a:rPr lang="sl-SI" sz="4200" dirty="0"/>
              <a:t>so značilnosti družinskih podjetij v Sloveniji?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01600"/>
            <a:ext cx="8232775" cy="8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sl-SI" sz="2400" dirty="0" smtClean="0"/>
              <a:t>Raziskovalno vprašanje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8965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Družinska podjetja v Sloveniji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 t="20763" r="4040" b="8894"/>
          <a:stretch/>
        </p:blipFill>
        <p:spPr>
          <a:xfrm>
            <a:off x="618823" y="2105895"/>
            <a:ext cx="7920000" cy="2780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Porazdelitev družinskih podjetij po panogi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1" t="9860" r="7373" b="2289"/>
          <a:stretch/>
        </p:blipFill>
        <p:spPr>
          <a:xfrm>
            <a:off x="439027" y="1357756"/>
            <a:ext cx="8280000" cy="407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Demografske lastnosti in značilnosti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5" t="10987" r="36841" b="1736"/>
          <a:stretch/>
        </p:blipFill>
        <p:spPr>
          <a:xfrm>
            <a:off x="398606" y="1380837"/>
            <a:ext cx="4320000" cy="32004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8" t="15428" r="22424" b="24484"/>
          <a:stretch/>
        </p:blipFill>
        <p:spPr>
          <a:xfrm>
            <a:off x="2576962" y="3519919"/>
            <a:ext cx="5745018" cy="26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9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Porazdelitev družinskih podjetij po vodilni generaciji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" t="5722" r="2122" b="16942"/>
          <a:stretch/>
        </p:blipFill>
        <p:spPr>
          <a:xfrm>
            <a:off x="979020" y="2055798"/>
            <a:ext cx="7200000" cy="2679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bi družinska podjetja izbrala kot vir financiranja?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" t="19892" r="5860" b="19564"/>
          <a:stretch/>
        </p:blipFill>
        <p:spPr>
          <a:xfrm>
            <a:off x="969789" y="2309085"/>
            <a:ext cx="7200000" cy="220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6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Prispevek družinskih podjetij k slovenskemu gospodarstvu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t="8358" r="7072" b="25233"/>
          <a:stretch/>
        </p:blipFill>
        <p:spPr>
          <a:xfrm>
            <a:off x="969804" y="2108019"/>
            <a:ext cx="7200000" cy="257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8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Y regular presentation 2015 v1">
  <a:themeElements>
    <a:clrScheme name="EY light print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2.xml><?xml version="1.0" encoding="utf-8"?>
<a:theme xmlns:a="http://schemas.openxmlformats.org/drawingml/2006/main" name="EY light projection">
  <a:themeElements>
    <a:clrScheme name="EY light projection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D2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3.xml><?xml version="1.0" encoding="utf-8"?>
<a:theme xmlns:a="http://schemas.openxmlformats.org/drawingml/2006/main" name="EY dark print">
  <a:themeElements>
    <a:clrScheme name="EY dark print">
      <a:dk1>
        <a:srgbClr val="FFFFFF"/>
      </a:dk1>
      <a:lt1>
        <a:srgbClr val="FFFFFF"/>
      </a:lt1>
      <a:dk2>
        <a:srgbClr val="333333"/>
      </a:dk2>
      <a:lt2>
        <a:srgbClr val="FFE600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4.xml><?xml version="1.0" encoding="utf-8"?>
<a:theme xmlns:a="http://schemas.openxmlformats.org/drawingml/2006/main" name="EY dark projection">
  <a:themeElements>
    <a:clrScheme name="EY dark projection">
      <a:dk1>
        <a:srgbClr val="FFFFFF"/>
      </a:dk1>
      <a:lt1>
        <a:srgbClr val="FFFFFF"/>
      </a:lt1>
      <a:dk2>
        <a:srgbClr val="333333"/>
      </a:dk2>
      <a:lt2>
        <a:srgbClr val="FFD200"/>
      </a:lt2>
      <a:accent1>
        <a:srgbClr val="808080"/>
      </a:accent1>
      <a:accent2>
        <a:srgbClr val="FFD2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baseline="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EY regular presentation 2015 v1</Template>
  <TotalTime>540</TotalTime>
  <Words>171</Words>
  <Application>Microsoft Office PowerPoint</Application>
  <PresentationFormat>Diaprojekcija na zaslonu (4:3)</PresentationFormat>
  <Paragraphs>32</Paragraphs>
  <Slides>11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1</vt:i4>
      </vt:variant>
      <vt:variant>
        <vt:lpstr>Tema</vt:lpstr>
      </vt:variant>
      <vt:variant>
        <vt:i4>4</vt:i4>
      </vt:variant>
      <vt:variant>
        <vt:lpstr>Naslovi diapozitivov</vt:lpstr>
      </vt:variant>
      <vt:variant>
        <vt:i4>11</vt:i4>
      </vt:variant>
    </vt:vector>
  </HeadingPairs>
  <TitlesOfParts>
    <vt:vector size="16" baseType="lpstr">
      <vt:lpstr>Arial</vt:lpstr>
      <vt:lpstr>EY regular presentation 2015 v1</vt:lpstr>
      <vt:lpstr>EY light projection</vt:lpstr>
      <vt:lpstr>EY dark print</vt:lpstr>
      <vt:lpstr>EY dark projection</vt:lpstr>
      <vt:lpstr>Raziskava o družinskih podjetjih v Sloveniji</vt:lpstr>
      <vt:lpstr>O raziskavi</vt:lpstr>
      <vt:lpstr>Katere so značilnosti družinskih podjetij v Sloveniji? </vt:lpstr>
      <vt:lpstr>Družinska podjetja v Sloveniji</vt:lpstr>
      <vt:lpstr>Porazdelitev družinskih podjetij po panogi</vt:lpstr>
      <vt:lpstr>Demografske lastnosti in značilnosti</vt:lpstr>
      <vt:lpstr>Porazdelitev družinskih podjetij po vodilni generaciji</vt:lpstr>
      <vt:lpstr>Kaj bi družinska podjetja izbrala kot vir financiranja?</vt:lpstr>
      <vt:lpstr>Prispevek družinskih podjetij k slovenskemu gospodarstvu</vt:lpstr>
      <vt:lpstr>Ključni poudarki, ki prispevajo k uspehu družinskih podjetij</vt:lpstr>
      <vt:lpstr>Več na: www.ey.com/druzinskopodjetnistvo</vt:lpstr>
    </vt:vector>
  </TitlesOfParts>
  <Company>Ernst &amp; Young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 regular presentation</dc:title>
  <dc:creator>Brand Marketing and Communications</dc:creator>
  <cp:keywords>global; PowerPoint; Templates; ribbon; Branding Zone; branding; brand; office</cp:keywords>
  <cp:lastModifiedBy>Lidija Flajs</cp:lastModifiedBy>
  <cp:revision>35</cp:revision>
  <dcterms:created xsi:type="dcterms:W3CDTF">2015-04-14T23:52:46Z</dcterms:created>
  <dcterms:modified xsi:type="dcterms:W3CDTF">2016-04-06T07:17:30Z</dcterms:modified>
  <cp:contentStatus>Approved</cp:contentStatus>
</cp:coreProperties>
</file>