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640" r:id="rId3"/>
    <p:sldId id="641" r:id="rId4"/>
    <p:sldId id="642" r:id="rId5"/>
    <p:sldId id="643" r:id="rId6"/>
    <p:sldId id="578" r:id="rId7"/>
    <p:sldId id="644" r:id="rId8"/>
    <p:sldId id="682" r:id="rId9"/>
    <p:sldId id="646" r:id="rId10"/>
    <p:sldId id="413" r:id="rId11"/>
    <p:sldId id="628" r:id="rId12"/>
    <p:sldId id="647" r:id="rId13"/>
    <p:sldId id="648" r:id="rId14"/>
    <p:sldId id="649" r:id="rId15"/>
    <p:sldId id="653" r:id="rId16"/>
    <p:sldId id="654" r:id="rId17"/>
    <p:sldId id="657" r:id="rId18"/>
    <p:sldId id="658" r:id="rId19"/>
    <p:sldId id="659" r:id="rId20"/>
    <p:sldId id="414" r:id="rId21"/>
    <p:sldId id="630" r:id="rId22"/>
    <p:sldId id="660" r:id="rId23"/>
    <p:sldId id="661" r:id="rId24"/>
    <p:sldId id="633" r:id="rId25"/>
    <p:sldId id="662" r:id="rId26"/>
    <p:sldId id="663" r:id="rId27"/>
    <p:sldId id="636" r:id="rId28"/>
    <p:sldId id="664" r:id="rId29"/>
    <p:sldId id="666" r:id="rId30"/>
    <p:sldId id="667" r:id="rId31"/>
    <p:sldId id="619" r:id="rId32"/>
    <p:sldId id="680" r:id="rId33"/>
    <p:sldId id="672" r:id="rId34"/>
    <p:sldId id="673" r:id="rId35"/>
    <p:sldId id="681" r:id="rId36"/>
    <p:sldId id="674" r:id="rId37"/>
    <p:sldId id="675" r:id="rId38"/>
    <p:sldId id="677" r:id="rId39"/>
    <p:sldId id="676" r:id="rId40"/>
    <p:sldId id="678" r:id="rId41"/>
    <p:sldId id="679" r:id="rId42"/>
    <p:sldId id="538" r:id="rId43"/>
    <p:sldId id="668" r:id="rId44"/>
    <p:sldId id="671" r:id="rId45"/>
    <p:sldId id="406" r:id="rId46"/>
    <p:sldId id="574" r:id="rId47"/>
  </p:sldIdLst>
  <p:sldSz cx="24384000" cy="13716000"/>
  <p:notesSz cx="6797675" cy="9928225"/>
  <p:defaultTextStyle>
    <a:lvl1pPr algn="ctr" defTabSz="825500">
      <a:defRPr sz="5000">
        <a:latin typeface="+mn-lt"/>
        <a:ea typeface="+mn-ea"/>
        <a:cs typeface="+mn-cs"/>
        <a:sym typeface="Helvetica Light"/>
      </a:defRPr>
    </a:lvl1pPr>
    <a:lvl2pPr indent="228600" algn="ctr" defTabSz="825500">
      <a:defRPr sz="5000">
        <a:latin typeface="+mn-lt"/>
        <a:ea typeface="+mn-ea"/>
        <a:cs typeface="+mn-cs"/>
        <a:sym typeface="Helvetica Light"/>
      </a:defRPr>
    </a:lvl2pPr>
    <a:lvl3pPr indent="457200" algn="ctr" defTabSz="825500">
      <a:defRPr sz="5000">
        <a:latin typeface="+mn-lt"/>
        <a:ea typeface="+mn-ea"/>
        <a:cs typeface="+mn-cs"/>
        <a:sym typeface="Helvetica Light"/>
      </a:defRPr>
    </a:lvl3pPr>
    <a:lvl4pPr indent="685800" algn="ctr" defTabSz="825500">
      <a:defRPr sz="5000">
        <a:latin typeface="+mn-lt"/>
        <a:ea typeface="+mn-ea"/>
        <a:cs typeface="+mn-cs"/>
        <a:sym typeface="Helvetica Light"/>
      </a:defRPr>
    </a:lvl4pPr>
    <a:lvl5pPr indent="914400" algn="ctr" defTabSz="825500">
      <a:defRPr sz="5000">
        <a:latin typeface="+mn-lt"/>
        <a:ea typeface="+mn-ea"/>
        <a:cs typeface="+mn-cs"/>
        <a:sym typeface="Helvetica Light"/>
      </a:defRPr>
    </a:lvl5pPr>
    <a:lvl6pPr indent="1143000" algn="ctr" defTabSz="825500">
      <a:defRPr sz="5000">
        <a:latin typeface="+mn-lt"/>
        <a:ea typeface="+mn-ea"/>
        <a:cs typeface="+mn-cs"/>
        <a:sym typeface="Helvetica Light"/>
      </a:defRPr>
    </a:lvl6pPr>
    <a:lvl7pPr indent="1371600" algn="ctr" defTabSz="825500">
      <a:defRPr sz="5000">
        <a:latin typeface="+mn-lt"/>
        <a:ea typeface="+mn-ea"/>
        <a:cs typeface="+mn-cs"/>
        <a:sym typeface="Helvetica Light"/>
      </a:defRPr>
    </a:lvl7pPr>
    <a:lvl8pPr indent="1600200" algn="ctr" defTabSz="825500">
      <a:defRPr sz="5000">
        <a:latin typeface="+mn-lt"/>
        <a:ea typeface="+mn-ea"/>
        <a:cs typeface="+mn-cs"/>
        <a:sym typeface="Helvetica Light"/>
      </a:defRPr>
    </a:lvl8pPr>
    <a:lvl9pPr indent="1828800" algn="ctr" defTabSz="825500">
      <a:defRPr sz="50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75BB2F"/>
    <a:srgbClr val="FF9966"/>
    <a:srgbClr val="F8F8F8"/>
    <a:srgbClr val="E7F4D8"/>
    <a:srgbClr val="FFF3E7"/>
    <a:srgbClr val="FFCC99"/>
    <a:srgbClr val="F0F0F0"/>
    <a:srgbClr val="FFCC66"/>
    <a:srgbClr val="6BEB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BC89EF96-8CEA-46FF-86C4-4CE0E7609802}" styleName="Svetel slog 3 – poudarek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4B1156A-380E-4F78-BDF5-A606A8083BF9}" styleName="Srednji slog 4 – poudarek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Srednji slog 4 – poudarek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B4B98B0-60AC-42C2-AFA5-B58CD77FA1E5}" styleName="Svetel slog 1 – poudarek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Srednji slog 1 – poudarek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ED083AE6-46FA-4A59-8FB0-9F97EB10719F}" styleName="Svetel slog 3 – poudarek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Svetel slog 1 – poudarek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Svetel slog 1 – poudarek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Brez sloga, mreža tabele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33" autoAdjust="0"/>
    <p:restoredTop sz="94660"/>
  </p:normalViewPr>
  <p:slideViewPr>
    <p:cSldViewPr snapToGrid="0" snapToObjects="1">
      <p:cViewPr varScale="1">
        <p:scale>
          <a:sx n="56" d="100"/>
          <a:sy n="56" d="100"/>
        </p:scale>
        <p:origin x="576" y="108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6" d="100"/>
        <a:sy n="12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899101-3258-47F6-836A-5BC3ABC981F8}" type="datetimeFigureOut">
              <a:rPr lang="sl-SI" smtClean="0"/>
              <a:t>6.4.2016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C9007-8192-4F49-90B2-3A5E4656710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392268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06359" y="4715909"/>
            <a:ext cx="4984961" cy="4467701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68633623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722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555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289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193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211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067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7277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8729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346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2035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182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675" y="746125"/>
            <a:ext cx="6627813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4955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5968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8040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8073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1805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3440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7152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8821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4116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5406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271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675" y="746125"/>
            <a:ext cx="6627813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0215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8648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2486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7145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3833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2123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8781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1505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2251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3965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921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3" y="746125"/>
            <a:ext cx="6624637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8184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3420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7491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3089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7893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4357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541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675" y="746125"/>
            <a:ext cx="6627813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186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544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723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107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801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112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/>
            </a:pPr>
            <a:r>
              <a:rPr sz="4400"/>
              <a:t>Body Level One</a:t>
            </a:r>
          </a:p>
          <a:p>
            <a:pPr lvl="1">
              <a:defRPr sz="1800"/>
            </a:pPr>
            <a:r>
              <a:rPr sz="4400"/>
              <a:t>Body Level Two</a:t>
            </a:r>
          </a:p>
          <a:p>
            <a:pPr lvl="2">
              <a:defRPr sz="1800"/>
            </a:pPr>
            <a:r>
              <a:rPr sz="4400"/>
              <a:t>Body Level Three</a:t>
            </a:r>
          </a:p>
          <a:p>
            <a:pPr lvl="3">
              <a:defRPr sz="1800"/>
            </a:pPr>
            <a:r>
              <a:rPr sz="440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112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/>
            </a:pPr>
            <a:r>
              <a:rPr sz="4400"/>
              <a:t>Body Level One</a:t>
            </a:r>
          </a:p>
          <a:p>
            <a:pPr lvl="1">
              <a:defRPr sz="1800"/>
            </a:pPr>
            <a:r>
              <a:rPr sz="4400"/>
              <a:t>Body Level Two</a:t>
            </a:r>
          </a:p>
          <a:p>
            <a:pPr lvl="2">
              <a:defRPr sz="1800"/>
            </a:pPr>
            <a:r>
              <a:rPr sz="4400"/>
              <a:t>Body Level Three</a:t>
            </a:r>
          </a:p>
          <a:p>
            <a:pPr lvl="3">
              <a:defRPr sz="1800"/>
            </a:pPr>
            <a:r>
              <a:rPr sz="440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/>
            </a:pPr>
            <a:r>
              <a:rPr sz="4400"/>
              <a:t>Body Level One</a:t>
            </a:r>
          </a:p>
          <a:p>
            <a:pPr lvl="1">
              <a:defRPr sz="1800"/>
            </a:pPr>
            <a:r>
              <a:rPr sz="4400"/>
              <a:t>Body Level Two</a:t>
            </a:r>
          </a:p>
          <a:p>
            <a:pPr lvl="2">
              <a:defRPr sz="1800"/>
            </a:pPr>
            <a:r>
              <a:rPr sz="4400"/>
              <a:t>Body Level Three</a:t>
            </a:r>
          </a:p>
          <a:p>
            <a:pPr lvl="3">
              <a:defRPr sz="1800"/>
            </a:pPr>
            <a:r>
              <a:rPr sz="440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12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12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200"/>
              <a:t>Body Level One</a:t>
            </a:r>
          </a:p>
          <a:p>
            <a:pPr lvl="1">
              <a:defRPr sz="1800"/>
            </a:pPr>
            <a:r>
              <a:rPr sz="5200"/>
              <a:t>Body Level Two</a:t>
            </a:r>
          </a:p>
          <a:p>
            <a:pPr lvl="2">
              <a:defRPr sz="1800"/>
            </a:pPr>
            <a:r>
              <a:rPr sz="5200"/>
              <a:t>Body Level Three</a:t>
            </a:r>
          </a:p>
          <a:p>
            <a:pPr lvl="3">
              <a:defRPr sz="1800"/>
            </a:pPr>
            <a:r>
              <a:rPr sz="5200"/>
              <a:t>Body Level Four</a:t>
            </a:r>
          </a:p>
          <a:p>
            <a:pPr lvl="4">
              <a:defRPr sz="1800"/>
            </a:pPr>
            <a:r>
              <a:rPr sz="5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12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pPr lvl="0">
              <a:defRPr sz="1800"/>
            </a:pPr>
            <a:r>
              <a:rPr sz="4500"/>
              <a:t>Body Level One</a:t>
            </a:r>
          </a:p>
          <a:p>
            <a:pPr lvl="1">
              <a:defRPr sz="1800"/>
            </a:pPr>
            <a:r>
              <a:rPr sz="4500"/>
              <a:t>Body Level Two</a:t>
            </a:r>
          </a:p>
          <a:p>
            <a:pPr lvl="2">
              <a:defRPr sz="1800"/>
            </a:pPr>
            <a:r>
              <a:rPr sz="4500"/>
              <a:t>Body Level Three</a:t>
            </a:r>
          </a:p>
          <a:p>
            <a:pPr lvl="3">
              <a:defRPr sz="1800"/>
            </a:pPr>
            <a:r>
              <a:rPr sz="4500"/>
              <a:t>Body Level Four</a:t>
            </a:r>
          </a:p>
          <a:p>
            <a:pPr lvl="4">
              <a:defRPr sz="1800"/>
            </a:pPr>
            <a:r>
              <a:rPr sz="45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200"/>
              <a:t>Body Level One</a:t>
            </a:r>
          </a:p>
          <a:p>
            <a:pPr lvl="1">
              <a:defRPr sz="1800"/>
            </a:pPr>
            <a:r>
              <a:rPr sz="5200"/>
              <a:t>Body Level Two</a:t>
            </a:r>
          </a:p>
          <a:p>
            <a:pPr lvl="2">
              <a:defRPr sz="1800"/>
            </a:pPr>
            <a:r>
              <a:rPr sz="5200"/>
              <a:t>Body Level Three</a:t>
            </a:r>
          </a:p>
          <a:p>
            <a:pPr lvl="3">
              <a:defRPr sz="1800"/>
            </a:pPr>
            <a:r>
              <a:rPr sz="5200"/>
              <a:t>Body Level Four</a:t>
            </a:r>
          </a:p>
          <a:p>
            <a:pPr lvl="4">
              <a:defRPr sz="1800"/>
            </a:pPr>
            <a:r>
              <a:rPr sz="5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112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5200"/>
              <a:t>Body Level One</a:t>
            </a:r>
          </a:p>
          <a:p>
            <a:pPr lvl="1">
              <a:defRPr sz="1800"/>
            </a:pPr>
            <a:r>
              <a:rPr sz="5200"/>
              <a:t>Body Level Two</a:t>
            </a:r>
          </a:p>
          <a:p>
            <a:pPr lvl="2">
              <a:defRPr sz="1800"/>
            </a:pPr>
            <a:r>
              <a:rPr sz="5200"/>
              <a:t>Body Level Three</a:t>
            </a:r>
          </a:p>
          <a:p>
            <a:pPr lvl="3">
              <a:defRPr sz="1800"/>
            </a:pPr>
            <a:r>
              <a:rPr sz="5200"/>
              <a:t>Body Level Four</a:t>
            </a:r>
          </a:p>
          <a:p>
            <a:pPr lvl="4">
              <a:defRPr sz="1800"/>
            </a:pPr>
            <a:r>
              <a:rPr sz="52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ransition spd="med"/>
  <p:txStyles>
    <p:titleStyle>
      <a:lvl1pPr algn="ctr" defTabSz="825500">
        <a:defRPr sz="11200">
          <a:latin typeface="+mn-lt"/>
          <a:ea typeface="+mn-ea"/>
          <a:cs typeface="+mn-cs"/>
          <a:sym typeface="Helvetica Light"/>
        </a:defRPr>
      </a:lvl1pPr>
      <a:lvl2pPr indent="228600" algn="ctr" defTabSz="825500">
        <a:defRPr sz="11200">
          <a:latin typeface="+mn-lt"/>
          <a:ea typeface="+mn-ea"/>
          <a:cs typeface="+mn-cs"/>
          <a:sym typeface="Helvetica Light"/>
        </a:defRPr>
      </a:lvl2pPr>
      <a:lvl3pPr indent="457200" algn="ctr" defTabSz="825500">
        <a:defRPr sz="11200">
          <a:latin typeface="+mn-lt"/>
          <a:ea typeface="+mn-ea"/>
          <a:cs typeface="+mn-cs"/>
          <a:sym typeface="Helvetica Light"/>
        </a:defRPr>
      </a:lvl3pPr>
      <a:lvl4pPr indent="685800" algn="ctr" defTabSz="825500">
        <a:defRPr sz="11200">
          <a:latin typeface="+mn-lt"/>
          <a:ea typeface="+mn-ea"/>
          <a:cs typeface="+mn-cs"/>
          <a:sym typeface="Helvetica Light"/>
        </a:defRPr>
      </a:lvl4pPr>
      <a:lvl5pPr indent="914400" algn="ctr" defTabSz="825500">
        <a:defRPr sz="11200">
          <a:latin typeface="+mn-lt"/>
          <a:ea typeface="+mn-ea"/>
          <a:cs typeface="+mn-cs"/>
          <a:sym typeface="Helvetica Light"/>
        </a:defRPr>
      </a:lvl5pPr>
      <a:lvl6pPr indent="1143000" algn="ctr" defTabSz="825500">
        <a:defRPr sz="11200">
          <a:latin typeface="+mn-lt"/>
          <a:ea typeface="+mn-ea"/>
          <a:cs typeface="+mn-cs"/>
          <a:sym typeface="Helvetica Light"/>
        </a:defRPr>
      </a:lvl6pPr>
      <a:lvl7pPr indent="1371600" algn="ctr" defTabSz="825500">
        <a:defRPr sz="11200">
          <a:latin typeface="+mn-lt"/>
          <a:ea typeface="+mn-ea"/>
          <a:cs typeface="+mn-cs"/>
          <a:sym typeface="Helvetica Light"/>
        </a:defRPr>
      </a:lvl7pPr>
      <a:lvl8pPr indent="1600200" algn="ctr" defTabSz="825500">
        <a:defRPr sz="11200">
          <a:latin typeface="+mn-lt"/>
          <a:ea typeface="+mn-ea"/>
          <a:cs typeface="+mn-cs"/>
          <a:sym typeface="Helvetica Light"/>
        </a:defRPr>
      </a:lvl8pPr>
      <a:lvl9pPr indent="1828800" algn="ctr" defTabSz="825500">
        <a:defRPr sz="11200">
          <a:latin typeface="+mn-lt"/>
          <a:ea typeface="+mn-ea"/>
          <a:cs typeface="+mn-cs"/>
          <a:sym typeface="Helvetica Light"/>
        </a:defRPr>
      </a:lvl9pPr>
    </p:titleStyle>
    <p:bodyStyle>
      <a:lvl1pPr marL="635000" indent="-635000" defTabSz="825500">
        <a:spcBef>
          <a:spcPts val="59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1pPr>
      <a:lvl2pPr marL="1270000" indent="-635000" defTabSz="825500">
        <a:spcBef>
          <a:spcPts val="59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2pPr>
      <a:lvl3pPr marL="1905000" indent="-635000" defTabSz="825500">
        <a:spcBef>
          <a:spcPts val="59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3pPr>
      <a:lvl4pPr marL="2540000" indent="-635000" defTabSz="825500">
        <a:spcBef>
          <a:spcPts val="59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4pPr>
      <a:lvl5pPr marL="3175000" indent="-635000" defTabSz="825500">
        <a:spcBef>
          <a:spcPts val="59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5pPr>
      <a:lvl6pPr marL="3810000" indent="-635000" defTabSz="825500">
        <a:spcBef>
          <a:spcPts val="59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6pPr>
      <a:lvl7pPr marL="4445000" indent="-635000" defTabSz="825500">
        <a:spcBef>
          <a:spcPts val="59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7pPr>
      <a:lvl8pPr marL="5080000" indent="-635000" defTabSz="825500">
        <a:spcBef>
          <a:spcPts val="59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8pPr>
      <a:lvl9pPr marL="5715000" indent="-635000" defTabSz="825500">
        <a:spcBef>
          <a:spcPts val="59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9pPr>
    </p:bodyStyle>
    <p:otherStyle>
      <a:lvl1pPr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startup.si/sl-si/programi/tekmovanje-startup-s-p2/o-tekmovanju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geekhouse.si/" TargetMode="External"/><Relationship Id="rId5" Type="http://schemas.openxmlformats.org/officeDocument/2006/relationships/hyperlink" Target="http://www.datafy.it/" TargetMode="Externa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hyperlink" Target="https://www.chipolo.net/" TargetMode="Externa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e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19.jpe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19.jpe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>
            <a:off x="1307803" y="6959799"/>
            <a:ext cx="11762738" cy="1066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 defTabSz="457200">
              <a:lnSpc>
                <a:spcPct val="120000"/>
              </a:lnSpc>
              <a:defRPr sz="1800"/>
            </a:pPr>
            <a:endParaRPr sz="5750" dirty="0">
              <a:solidFill>
                <a:srgbClr val="29417E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3064886" y="4387634"/>
            <a:ext cx="12192000" cy="496751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457200">
              <a:lnSpc>
                <a:spcPct val="120000"/>
              </a:lnSpc>
              <a:defRPr sz="1800"/>
            </a:pPr>
            <a:r>
              <a:rPr lang="pl-PL" sz="8800" b="1" dirty="0" smtClean="0">
                <a:solidFill>
                  <a:srgbClr val="2941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leway ExtraBold"/>
              </a:rPr>
              <a:t>UGODNE FINANČNE SPODBUDE ZA MSP-je V LETU 2016</a:t>
            </a:r>
            <a:endParaRPr lang="pl-PL" sz="8800" b="1" dirty="0">
              <a:solidFill>
                <a:srgbClr val="29417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aleway ExtraBold"/>
            </a:endParaRPr>
          </a:p>
        </p:txBody>
      </p:sp>
      <p:pic>
        <p:nvPicPr>
          <p:cNvPr id="4" name="Slika 13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288" y="11906901"/>
            <a:ext cx="2629945" cy="92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7555" y="11873133"/>
            <a:ext cx="3409410" cy="91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6965" y="11847612"/>
            <a:ext cx="3552650" cy="96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8713" y="11794247"/>
            <a:ext cx="2918328" cy="996216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2522342" y="9952980"/>
            <a:ext cx="1327708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l-SI" sz="32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kumimoji="0" lang="sl-SI" sz="3200" b="1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ag. Maja Tomanič Vidovič</a:t>
            </a:r>
            <a:endParaRPr kumimoji="0" lang="sl-SI" sz="3200" b="1" i="0" u="none" strike="noStrike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76" y="2063607"/>
            <a:ext cx="18320068" cy="11260288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422423" y="342815"/>
            <a:ext cx="18809595" cy="2286000"/>
          </a:xfrm>
        </p:spPr>
        <p:txBody>
          <a:bodyPr>
            <a:normAutofit/>
          </a:bodyPr>
          <a:lstStyle/>
          <a:p>
            <a:pPr algn="l"/>
            <a:r>
              <a:rPr lang="sl-SI" sz="36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ZAGONSKE SPODBUDE </a:t>
            </a:r>
            <a: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sl-SI" sz="36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oljeZBesedilom 10"/>
          <p:cNvSpPr txBox="1">
            <a:spLocks noChangeArrowheads="1"/>
          </p:cNvSpPr>
          <p:nvPr/>
        </p:nvSpPr>
        <p:spPr>
          <a:xfrm>
            <a:off x="4328252" y="6371690"/>
            <a:ext cx="1515097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marL="63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1pPr>
            <a:lvl2pPr marL="127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2pPr>
            <a:lvl3pPr marL="190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3pPr>
            <a:lvl4pPr marL="254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4pPr>
            <a:lvl5pPr marL="317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5pPr>
            <a:lvl6pPr marL="381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6pPr>
            <a:lvl7pPr marL="444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7pPr>
            <a:lvl8pPr marL="508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8pPr>
            <a:lvl9pPr marL="571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SzTx/>
              <a:buFont typeface="Wingdings 3" pitchFamily="18" charset="2"/>
              <a:buNone/>
            </a:pPr>
            <a:endParaRPr lang="sl-SI" altLang="sl-SI" sz="60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Elipsa 18"/>
          <p:cNvSpPr/>
          <p:nvPr/>
        </p:nvSpPr>
        <p:spPr>
          <a:xfrm>
            <a:off x="19217109" y="1143000"/>
            <a:ext cx="4956048" cy="479189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l-SI" sz="3200" b="1" dirty="0" smtClean="0">
                <a:solidFill>
                  <a:srgbClr val="FFFFFF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RAZVOJNA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l-SI" sz="3200" b="1" dirty="0" smtClean="0">
                <a:solidFill>
                  <a:srgbClr val="FFFFFF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FAZA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l-SI" sz="3200" b="1" dirty="0" smtClean="0">
                <a:solidFill>
                  <a:srgbClr val="FFFFFF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/razvoj produkta/</a:t>
            </a:r>
            <a:endParaRPr lang="sl-SI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Petkotnik 19"/>
          <p:cNvSpPr/>
          <p:nvPr/>
        </p:nvSpPr>
        <p:spPr>
          <a:xfrm rot="10800000">
            <a:off x="4773168" y="10493910"/>
            <a:ext cx="17498928" cy="2175936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chemeClr val="accent4">
                <a:lumMod val="60000"/>
                <a:lumOff val="40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l-SI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PoljeZBesedilom 20"/>
          <p:cNvSpPr txBox="1"/>
          <p:nvPr/>
        </p:nvSpPr>
        <p:spPr>
          <a:xfrm>
            <a:off x="9958910" y="10623797"/>
            <a:ext cx="7868311" cy="270009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sl-SI" sz="2400" b="1" dirty="0">
              <a:solidFill>
                <a:srgbClr val="FFFFFF"/>
              </a:solidFill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sl-SI" sz="2400" b="1" i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ustanovitev</a:t>
            </a:r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sl-SI" sz="2400" b="1" i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priprava MVP-ja na podlagi lastnega razvoja</a:t>
            </a:r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sl-SI" sz="2400" b="1" i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oblikovanje podjetniškega tima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l-SI" sz="5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PoljeZBesedilom 21"/>
          <p:cNvSpPr txBox="1"/>
          <p:nvPr/>
        </p:nvSpPr>
        <p:spPr>
          <a:xfrm>
            <a:off x="8854685" y="10623797"/>
            <a:ext cx="647395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l-SI" sz="2400" b="1" i="1" u="none" strike="noStrike" cap="none" spc="0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NAMEN 1. RAZVOJNE</a:t>
            </a:r>
            <a:r>
              <a:rPr kumimoji="0" lang="sl-SI" sz="2400" b="1" i="1" u="none" strike="noStrike" cap="none" spc="0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 FAZE:</a:t>
            </a:r>
            <a:endParaRPr kumimoji="0" lang="sl-SI" sz="2400" b="1" i="1" u="none" strike="noStrike" cap="none" spc="0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666660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/>
          <p:cNvSpPr/>
          <p:nvPr/>
        </p:nvSpPr>
        <p:spPr>
          <a:xfrm>
            <a:off x="6275161" y="1386169"/>
            <a:ext cx="12120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800" b="1" dirty="0" smtClean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PODJETJE HOMEOGARDEN d.o.o</a:t>
            </a:r>
            <a:r>
              <a:rPr lang="sl-SI" sz="3200" b="1" dirty="0" smtClean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sl-SI" sz="3200" b="1" dirty="0">
              <a:solidFill>
                <a:srgbClr val="0365C0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5817" y="592712"/>
            <a:ext cx="5101205" cy="1208956"/>
          </a:xfrm>
          <a:prstGeom prst="rect">
            <a:avLst/>
          </a:prstGeom>
        </p:spPr>
      </p:pic>
      <p:sp>
        <p:nvSpPr>
          <p:cNvPr id="11" name="PoljeZBesedilom 10"/>
          <p:cNvSpPr txBox="1"/>
          <p:nvPr/>
        </p:nvSpPr>
        <p:spPr>
          <a:xfrm>
            <a:off x="-60762" y="13108394"/>
            <a:ext cx="24384000" cy="5950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32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DEJAVNOST: proizvodnja in trženje homeopatskih sredstev za rastline </a:t>
            </a:r>
            <a:endParaRPr lang="sl-SI" sz="32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0" y="4642930"/>
            <a:ext cx="4380158" cy="2920106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1218272" y="4183709"/>
            <a:ext cx="21696517" cy="29341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Kaj so potrebovali?</a:t>
            </a:r>
          </a:p>
          <a:p>
            <a:pPr rtl="0" latinLnBrk="1" hangingPunct="0"/>
            <a:r>
              <a:rPr lang="sl-SI" sz="2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Iskali so ZAGONSKA SREDSTVA za inovativen projekt </a:t>
            </a:r>
          </a:p>
          <a:p>
            <a:pPr rtl="0" latinLnBrk="1" hangingPunct="0"/>
            <a:r>
              <a:rPr lang="sl-SI" sz="2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 ekološke in homepatske rešitve za dom in vrt“</a:t>
            </a:r>
          </a:p>
          <a:p>
            <a:pPr rtl="0" latinLnBrk="1" hangingPunct="0"/>
            <a:r>
              <a:rPr lang="sl-SI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sl-SI" sz="2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otrebovali so sredstva do višine 54.000 EUR</a:t>
            </a:r>
          </a:p>
          <a:p>
            <a:pPr rtl="0" latinLnBrk="1" hangingPunct="0"/>
            <a:endParaRPr lang="sl-SI" sz="3200" b="1" dirty="0" smtClean="0">
              <a:solidFill>
                <a:srgbClr val="DE6A10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 rtl="0" latinLnBrk="1" hangingPunct="0">
              <a:buFont typeface="Wingdings" panose="05000000000000000000" pitchFamily="2" charset="2"/>
              <a:buChar char="§"/>
            </a:pPr>
            <a:endParaRPr lang="sl-SI" sz="3200" b="1" dirty="0">
              <a:solidFill>
                <a:srgbClr val="0365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1400486" y="6779103"/>
            <a:ext cx="21461505" cy="23801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Kaj so najprej storili?</a:t>
            </a:r>
          </a:p>
          <a:p>
            <a:pPr rtl="0" latinLnBrk="1" hangingPunct="0"/>
            <a:r>
              <a:rPr lang="sl-SI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sl-SI" sz="2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rijavili so se na tekmovanje Start up Slovenija, ki je pogoj za prijavo na razpis</a:t>
            </a:r>
          </a:p>
          <a:p>
            <a:pPr rtl="0" latinLnBrk="1" hangingPunct="0"/>
            <a:r>
              <a:rPr lang="sl-SI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sl-SI" sz="2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rijava je v okviru Star up Iniciative</a:t>
            </a:r>
            <a:r>
              <a:rPr lang="sl-SI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sl-SI" sz="2800" b="1" dirty="0" smtClean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rtl="0" latinLnBrk="1" hangingPunct="0"/>
            <a:r>
              <a:rPr lang="sl-SI" sz="2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l-SI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http://</a:t>
            </a:r>
            <a:r>
              <a:rPr lang="sl-SI" sz="2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www.startup.si/sl-si/programi/tekmovanje-startup-s-p2/o-tekmovanju</a:t>
            </a:r>
            <a:endParaRPr lang="sl-SI" sz="28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rtl="0" latinLnBrk="1" hangingPunct="0"/>
            <a:r>
              <a:rPr lang="sl-SI" sz="2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okviru demo dneva podjetja pridobijo do 40 točk za prijavo na razpis </a:t>
            </a:r>
            <a:endParaRPr lang="sl-SI" sz="28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PoljeZBesedilom 11"/>
          <p:cNvSpPr txBox="1"/>
          <p:nvPr/>
        </p:nvSpPr>
        <p:spPr>
          <a:xfrm>
            <a:off x="7270370" y="744185"/>
            <a:ext cx="984324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l-SI" sz="3600" b="1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PRIMER DOBRE PRAKSE</a:t>
            </a:r>
            <a:endParaRPr kumimoji="0" lang="sl-SI" sz="3600" b="1" i="0" u="none" strike="noStrike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Light"/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820083" y="2206906"/>
            <a:ext cx="232867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l-SI" sz="2400" b="1" dirty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Podjetje HOMEOGARDEN se ukvarja z razvojem, izdelavo in trženjem inovativnih homeopatskih izdelkov za ekološko oskrbo rastlin in trajnostno vrtnarjenje ter drugih naravnih, inovativnih izdelkov za vrt in dom. Produkti podjetja so razdeljeni v tri glavne skupine - homeopatska Lekarna za rastline, sistem organskih gnojil in substratov Organski izbor za rastline in Prva pomoč proti glodavcem.</a:t>
            </a:r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810" y="7584409"/>
            <a:ext cx="4380158" cy="2663610"/>
          </a:xfrm>
          <a:prstGeom prst="rect">
            <a:avLst/>
          </a:prstGeom>
        </p:spPr>
      </p:pic>
      <p:sp>
        <p:nvSpPr>
          <p:cNvPr id="4" name="Puščica dol 3"/>
          <p:cNvSpPr/>
          <p:nvPr/>
        </p:nvSpPr>
        <p:spPr>
          <a:xfrm>
            <a:off x="10933283" y="3498826"/>
            <a:ext cx="1842470" cy="732464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solidFill>
              <a:schemeClr val="accent4">
                <a:lumMod val="60000"/>
                <a:lumOff val="40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l-SI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Puščica dol 13"/>
          <p:cNvSpPr/>
          <p:nvPr/>
        </p:nvSpPr>
        <p:spPr>
          <a:xfrm>
            <a:off x="10977056" y="6111040"/>
            <a:ext cx="1842470" cy="80783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solidFill>
              <a:schemeClr val="accent4">
                <a:lumMod val="60000"/>
                <a:lumOff val="40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l-SI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" name="Puščica dol 14"/>
          <p:cNvSpPr/>
          <p:nvPr/>
        </p:nvSpPr>
        <p:spPr>
          <a:xfrm>
            <a:off x="10933283" y="9242110"/>
            <a:ext cx="1878325" cy="740969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solidFill>
              <a:schemeClr val="accent4">
                <a:lumMod val="60000"/>
                <a:lumOff val="40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l-SI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Pravokotnik 15"/>
          <p:cNvSpPr/>
          <p:nvPr/>
        </p:nvSpPr>
        <p:spPr>
          <a:xfrm>
            <a:off x="10848516" y="9946128"/>
            <a:ext cx="26869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sl-SI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Prijava na:</a:t>
            </a:r>
          </a:p>
        </p:txBody>
      </p:sp>
      <p:sp>
        <p:nvSpPr>
          <p:cNvPr id="17" name="Naslov 1"/>
          <p:cNvSpPr>
            <a:spLocks noGrp="1"/>
          </p:cNvSpPr>
          <p:nvPr>
            <p:ph type="title"/>
          </p:nvPr>
        </p:nvSpPr>
        <p:spPr>
          <a:xfrm>
            <a:off x="11333475" y="9976265"/>
            <a:ext cx="19545887" cy="2268411"/>
          </a:xfrm>
        </p:spPr>
        <p:txBody>
          <a:bodyPr>
            <a:noAutofit/>
          </a:bodyPr>
          <a:lstStyle/>
          <a:p>
            <a:pPr algn="l"/>
            <a:r>
              <a:rPr lang="sl-SI" altLang="sl-SI" sz="96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P2 </a:t>
            </a:r>
            <a:endParaRPr lang="sl-SI" altLang="sl-SI" sz="4800" b="1" dirty="0" smtClean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2505456" y="11594887"/>
            <a:ext cx="21151566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l-SI" sz="4800" b="1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Spodbude za zagon inovativnih podjetij</a:t>
            </a:r>
            <a:endParaRPr kumimoji="0" lang="sl-SI" sz="4800" b="1" i="0" u="none" strike="noStrike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830413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55813"/>
            <a:ext cx="18320068" cy="11260288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794870" y="37381"/>
            <a:ext cx="19004308" cy="2465987"/>
          </a:xfrm>
        </p:spPr>
        <p:txBody>
          <a:bodyPr>
            <a:normAutofit/>
          </a:bodyPr>
          <a:lstStyle/>
          <a:p>
            <a:r>
              <a:rPr lang="sl-SI" sz="44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SPODBUDE ZA ZAGON INOVATIVNIH PODJETIJ – P2</a:t>
            </a:r>
          </a:p>
        </p:txBody>
      </p:sp>
      <p:sp>
        <p:nvSpPr>
          <p:cNvPr id="3" name="PoljeZBesedilom 10"/>
          <p:cNvSpPr txBox="1">
            <a:spLocks noChangeArrowheads="1"/>
          </p:cNvSpPr>
          <p:nvPr/>
        </p:nvSpPr>
        <p:spPr>
          <a:xfrm>
            <a:off x="4328252" y="6371690"/>
            <a:ext cx="1515097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marL="63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1pPr>
            <a:lvl2pPr marL="127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2pPr>
            <a:lvl3pPr marL="190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3pPr>
            <a:lvl4pPr marL="254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4pPr>
            <a:lvl5pPr marL="317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5pPr>
            <a:lvl6pPr marL="381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6pPr>
            <a:lvl7pPr marL="444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7pPr>
            <a:lvl8pPr marL="508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8pPr>
            <a:lvl9pPr marL="571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SzTx/>
              <a:buFont typeface="Wingdings 3" pitchFamily="18" charset="2"/>
              <a:buNone/>
            </a:pPr>
            <a:endParaRPr lang="sl-SI" altLang="sl-SI" sz="60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Petkotnik 19"/>
          <p:cNvSpPr/>
          <p:nvPr/>
        </p:nvSpPr>
        <p:spPr>
          <a:xfrm rot="10800000">
            <a:off x="4063113" y="2355814"/>
            <a:ext cx="18736065" cy="9444878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chemeClr val="accent4">
                <a:lumMod val="60000"/>
                <a:lumOff val="40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486836" y="5159887"/>
            <a:ext cx="3423612" cy="1371309"/>
          </a:xfrm>
          <a:prstGeom prst="rect">
            <a:avLst/>
          </a:prstGeom>
          <a:noFill/>
          <a:ln w="76200" cap="flat">
            <a:solidFill>
              <a:schemeClr val="accent4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dirty="0">
              <a:solidFill>
                <a:srgbClr val="000000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12807284" y="2568453"/>
            <a:ext cx="10841285" cy="16106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sl-SI" sz="4800" b="1" dirty="0" smtClean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OPIS PRODUKTA</a:t>
            </a:r>
          </a:p>
          <a:p>
            <a:pPr rtl="0" latinLnBrk="1" hangingPunct="0"/>
            <a:endParaRPr lang="sl-SI" dirty="0">
              <a:solidFill>
                <a:srgbClr val="000000"/>
              </a:solidFill>
            </a:endParaRPr>
          </a:p>
        </p:txBody>
      </p:sp>
      <p:sp>
        <p:nvSpPr>
          <p:cNvPr id="9" name="Elipsa 8"/>
          <p:cNvSpPr/>
          <p:nvPr/>
        </p:nvSpPr>
        <p:spPr>
          <a:xfrm>
            <a:off x="3218977" y="6241521"/>
            <a:ext cx="1151785" cy="83673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32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P2</a:t>
            </a:r>
            <a:endParaRPr lang="sl-SI" sz="32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Večkraten dokument 13"/>
          <p:cNvSpPr/>
          <p:nvPr/>
        </p:nvSpPr>
        <p:spPr>
          <a:xfrm>
            <a:off x="14325254" y="9668588"/>
            <a:ext cx="2091812" cy="2031462"/>
          </a:xfrm>
          <a:prstGeom prst="flowChartMultidocumen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sl-SI" b="1" dirty="0">
                <a:solidFill>
                  <a:srgbClr val="FFFFFF"/>
                </a:solidFill>
              </a:rPr>
              <a:t>MSP</a:t>
            </a:r>
          </a:p>
        </p:txBody>
      </p:sp>
      <p:pic>
        <p:nvPicPr>
          <p:cNvPr id="24" name="Picture 12" descr="Logotip_brez_vsebin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24868" y="3511347"/>
            <a:ext cx="3822623" cy="980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Pravokotnik 24"/>
          <p:cNvSpPr/>
          <p:nvPr/>
        </p:nvSpPr>
        <p:spPr>
          <a:xfrm>
            <a:off x="8223643" y="5548025"/>
            <a:ext cx="14575535" cy="595035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32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Spodbude za zagon inovativnih podjetij – P2 </a:t>
            </a:r>
            <a:endParaRPr lang="sl-SI" sz="32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Desna puščica 25"/>
          <p:cNvSpPr/>
          <p:nvPr/>
        </p:nvSpPr>
        <p:spPr>
          <a:xfrm rot="5400000">
            <a:off x="13681429" y="7634128"/>
            <a:ext cx="3413274" cy="78902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solidFill>
              <a:schemeClr val="accent4">
                <a:lumMod val="60000"/>
                <a:lumOff val="40000"/>
              </a:schemeClr>
            </a:solidFill>
            <a:miter lim="4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28" name="Desna puščica 27"/>
          <p:cNvSpPr/>
          <p:nvPr/>
        </p:nvSpPr>
        <p:spPr>
          <a:xfrm rot="5400000">
            <a:off x="15014432" y="4631205"/>
            <a:ext cx="713454" cy="709463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solidFill>
              <a:schemeClr val="accent4">
                <a:lumMod val="60000"/>
                <a:lumOff val="40000"/>
              </a:schemeClr>
            </a:solidFill>
            <a:miter lim="4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16" name="Prekinitev 15"/>
          <p:cNvSpPr/>
          <p:nvPr/>
        </p:nvSpPr>
        <p:spPr>
          <a:xfrm>
            <a:off x="7965937" y="6809790"/>
            <a:ext cx="7129326" cy="706563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sl-SI" sz="2400" b="1" i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100 % </a:t>
            </a:r>
          </a:p>
          <a:p>
            <a:pPr>
              <a:defRPr/>
            </a:pPr>
            <a:r>
              <a:rPr lang="sl-SI" sz="2400" b="1" i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nepovratna </a:t>
            </a:r>
            <a:r>
              <a:rPr lang="sl-SI" sz="2400" b="1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sredstva </a:t>
            </a:r>
            <a:r>
              <a:rPr lang="sl-SI" sz="2400" b="1" i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EKP</a:t>
            </a:r>
            <a:endParaRPr lang="sl-SI" sz="2400" b="1" i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PoljeZBesedilom 17"/>
          <p:cNvSpPr txBox="1"/>
          <p:nvPr/>
        </p:nvSpPr>
        <p:spPr>
          <a:xfrm>
            <a:off x="8723789" y="8165623"/>
            <a:ext cx="6246728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l-SI" sz="24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OMOGOČAJO: </a:t>
            </a:r>
          </a:p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sl-SI" sz="20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indent="-28575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sl-SI" sz="2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HITREJŠI in INTENZIVNEJŠI razvoj podjetij</a:t>
            </a:r>
          </a:p>
          <a:p>
            <a:pPr marL="285750" marR="0" indent="-28575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sl-SI" sz="2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IZBOLJŠANJE finančnega položaja podjetij</a:t>
            </a:r>
            <a:endParaRPr kumimoji="0" lang="sl-SI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Light"/>
            </a:endParaRPr>
          </a:p>
        </p:txBody>
      </p:sp>
      <p:pic>
        <p:nvPicPr>
          <p:cNvPr id="19" name="Slika 13" descr="image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12706" y="428973"/>
            <a:ext cx="2926286" cy="1028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PoljeZBesedilom 20"/>
          <p:cNvSpPr txBox="1"/>
          <p:nvPr/>
        </p:nvSpPr>
        <p:spPr>
          <a:xfrm>
            <a:off x="19058032" y="1394184"/>
            <a:ext cx="6544235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l-SI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„P2</a:t>
            </a:r>
            <a:r>
              <a:rPr kumimoji="0" lang="sl-SI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 se financira iz sredstev </a:t>
            </a:r>
          </a:p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l-SI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EKP 2014-2020“</a:t>
            </a:r>
            <a:endParaRPr kumimoji="0" lang="sl-SI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9160308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Slika 3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7315" y="2010079"/>
            <a:ext cx="18320068" cy="11260288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824125" y="-89095"/>
            <a:ext cx="19004308" cy="2465987"/>
          </a:xfrm>
        </p:spPr>
        <p:txBody>
          <a:bodyPr>
            <a:normAutofit/>
          </a:bodyPr>
          <a:lstStyle/>
          <a:p>
            <a:r>
              <a:rPr lang="sl-SI" sz="36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SPODBUDE ZA ZAGON INOVATIVNIH PODJETIJ – P2</a:t>
            </a:r>
          </a:p>
        </p:txBody>
      </p:sp>
      <p:sp>
        <p:nvSpPr>
          <p:cNvPr id="3" name="PoljeZBesedilom 10"/>
          <p:cNvSpPr txBox="1">
            <a:spLocks noChangeArrowheads="1"/>
          </p:cNvSpPr>
          <p:nvPr/>
        </p:nvSpPr>
        <p:spPr>
          <a:xfrm>
            <a:off x="4328252" y="6371690"/>
            <a:ext cx="1515097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marL="63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1pPr>
            <a:lvl2pPr marL="127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2pPr>
            <a:lvl3pPr marL="190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3pPr>
            <a:lvl4pPr marL="254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4pPr>
            <a:lvl5pPr marL="317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5pPr>
            <a:lvl6pPr marL="381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6pPr>
            <a:lvl7pPr marL="444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7pPr>
            <a:lvl8pPr marL="508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8pPr>
            <a:lvl9pPr marL="571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SzTx/>
              <a:buFont typeface="Wingdings 3" pitchFamily="18" charset="2"/>
              <a:buNone/>
            </a:pPr>
            <a:endParaRPr lang="sl-SI" altLang="sl-SI" sz="60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Petkotnik 19"/>
          <p:cNvSpPr/>
          <p:nvPr/>
        </p:nvSpPr>
        <p:spPr>
          <a:xfrm rot="10800000">
            <a:off x="4061751" y="1671095"/>
            <a:ext cx="20096696" cy="11916888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chemeClr val="accent4">
                <a:lumMod val="60000"/>
                <a:lumOff val="40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199046" y="4811927"/>
            <a:ext cx="3555376" cy="1310237"/>
          </a:xfrm>
          <a:prstGeom prst="rect">
            <a:avLst/>
          </a:prstGeom>
          <a:noFill/>
          <a:ln w="76200" cap="flat">
            <a:solidFill>
              <a:schemeClr val="accent4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dirty="0">
              <a:solidFill>
                <a:srgbClr val="000000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11764075" y="1711993"/>
            <a:ext cx="12093968" cy="16106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sl-SI" sz="4800" b="1" dirty="0" smtClean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OSNOVNE ZNAČILNOSTI</a:t>
            </a:r>
          </a:p>
          <a:p>
            <a:pPr rtl="0" latinLnBrk="1" hangingPunct="0"/>
            <a:endParaRPr lang="sl-SI" dirty="0">
              <a:solidFill>
                <a:srgbClr val="000000"/>
              </a:solidFill>
            </a:endParaRPr>
          </a:p>
        </p:txBody>
      </p:sp>
      <p:sp>
        <p:nvSpPr>
          <p:cNvPr id="9" name="Elipsa 8"/>
          <p:cNvSpPr/>
          <p:nvPr/>
        </p:nvSpPr>
        <p:spPr>
          <a:xfrm>
            <a:off x="3485858" y="6987407"/>
            <a:ext cx="1151785" cy="83673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32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P2</a:t>
            </a:r>
            <a:endParaRPr lang="sl-SI" sz="32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PoljeZBesedilom 14"/>
          <p:cNvSpPr txBox="1"/>
          <p:nvPr/>
        </p:nvSpPr>
        <p:spPr>
          <a:xfrm>
            <a:off x="8908310" y="4648092"/>
            <a:ext cx="5990856" cy="69967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okvirno letno št. podprtih </a:t>
            </a:r>
            <a:r>
              <a:rPr lang="sl-SI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podjetij</a:t>
            </a: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endParaRPr lang="sl-SI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  <a:t>višina subvencije </a:t>
            </a:r>
            <a:endParaRPr 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t"/>
            <a:r>
              <a:rPr lang="sl-SI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l" fontAlgn="t"/>
            <a:endParaRPr lang="sl-SI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t"/>
            <a:endParaRPr 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sl-SI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oba financiranja </a:t>
            </a: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endParaRPr lang="sl-SI" sz="28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endParaRPr lang="sl-SI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vključen „SPS DVOJČEK“</a:t>
            </a: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endParaRPr lang="sl-SI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endParaRPr lang="sl-SI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endParaRPr lang="sl-SI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endParaRPr lang="sl-SI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upravičeni stroški</a:t>
            </a:r>
          </a:p>
          <a:p>
            <a:pPr marL="457200" indent="-457200" fontAlgn="t">
              <a:buFont typeface="Wingdings" panose="05000000000000000000" pitchFamily="2" charset="2"/>
              <a:buChar char="§"/>
            </a:pPr>
            <a:endParaRPr lang="sl-SI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PoljeZBesedilom 17"/>
          <p:cNvSpPr txBox="1"/>
          <p:nvPr/>
        </p:nvSpPr>
        <p:spPr>
          <a:xfrm>
            <a:off x="15383900" y="4599641"/>
            <a:ext cx="8033644" cy="78585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fontAlgn="t"/>
            <a:r>
              <a:rPr lang="sl-SI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 podjetij letno</a:t>
            </a:r>
          </a:p>
          <a:p>
            <a:pPr algn="l" fontAlgn="t"/>
            <a:endParaRPr lang="sl-SI" sz="2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r>
              <a:rPr lang="sl-SI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54.000 EUR v treh tranšah </a:t>
            </a:r>
          </a:p>
          <a:p>
            <a:pPr algn="l" fontAlgn="t"/>
            <a:r>
              <a:rPr lang="sl-SI" sz="20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Tranša 1:10.000 EUR</a:t>
            </a:r>
          </a:p>
          <a:p>
            <a:pPr algn="l" fontAlgn="t"/>
            <a:r>
              <a:rPr lang="sl-SI" sz="20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Tranša 2: 12.000 EUR</a:t>
            </a:r>
          </a:p>
          <a:p>
            <a:pPr algn="l" fontAlgn="t"/>
            <a:r>
              <a:rPr lang="sl-SI" sz="20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Tranša 3: 32.000 EUR</a:t>
            </a:r>
          </a:p>
          <a:p>
            <a:pPr algn="l" fontAlgn="t"/>
            <a:endParaRPr lang="sl-SI" sz="2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r>
              <a:rPr lang="sl-SI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2 leti</a:t>
            </a:r>
          </a:p>
          <a:p>
            <a:pPr algn="l" fontAlgn="t"/>
            <a:endParaRPr lang="sl-SI" sz="2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endParaRPr lang="sl-SI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r>
              <a:rPr lang="sl-SI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vsebinski programi:</a:t>
            </a:r>
          </a:p>
          <a:p>
            <a:pPr marL="457200" indent="-457200" algn="l" fontAlgn="t">
              <a:buFontTx/>
              <a:buChar char="-"/>
            </a:pPr>
            <a:r>
              <a:rPr lang="sl-SI" sz="2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sl-SI" sz="20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ekmovanje start up Slovenija </a:t>
            </a:r>
            <a:r>
              <a:rPr lang="sl-SI" sz="2000" b="1" i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(obvezna prijava do 5.4.2016)</a:t>
            </a:r>
          </a:p>
          <a:p>
            <a:pPr marL="457200" indent="-457200" algn="l" fontAlgn="t">
              <a:buFontTx/>
              <a:buChar char="-"/>
            </a:pPr>
            <a:r>
              <a:rPr lang="sl-SI" sz="2000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mentoriranja (pridobitev ustreznega mentorja, ki bo podjetjem nudil pomoč v obliki svetovanja, prenosa znanja in izkušenj</a:t>
            </a:r>
            <a:r>
              <a:rPr lang="sl-SI" sz="2000" i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  <a:p>
            <a:pPr algn="l" fontAlgn="t"/>
            <a:endParaRPr lang="sl-SI" sz="2400" i="1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t"/>
            <a:r>
              <a:rPr lang="sl-SI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sl-SI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vsi stroški, ki so namenjeni razvoju podjetja </a:t>
            </a:r>
          </a:p>
          <a:p>
            <a:pPr algn="l" fontAlgn="t"/>
            <a:r>
              <a:rPr lang="sl-SI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(stroški zaposlenih, stroški trženja, razvojni stroški, stroški najema opreme in poslovnih prostorov, stroški promocije, stroški plač, </a:t>
            </a:r>
            <a:r>
              <a:rPr lang="sl-SI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itd</a:t>
            </a:r>
            <a:r>
              <a:rPr lang="sl-SI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algn="l" fontAlgn="t"/>
            <a:endParaRPr lang="sl-SI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9" name="Raven povezovalnik 18"/>
          <p:cNvCxnSpPr/>
          <p:nvPr/>
        </p:nvCxnSpPr>
        <p:spPr>
          <a:xfrm>
            <a:off x="8504738" y="4366798"/>
            <a:ext cx="14128876" cy="50004"/>
          </a:xfrm>
          <a:prstGeom prst="line">
            <a:avLst/>
          </a:prstGeom>
          <a:noFill/>
          <a:ln w="3810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Raven povezovalnik 21"/>
          <p:cNvCxnSpPr/>
          <p:nvPr/>
        </p:nvCxnSpPr>
        <p:spPr>
          <a:xfrm>
            <a:off x="8485490" y="5236901"/>
            <a:ext cx="14177160" cy="29363"/>
          </a:xfrm>
          <a:prstGeom prst="line">
            <a:avLst/>
          </a:prstGeom>
          <a:noFill/>
          <a:ln w="3810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Raven povezovalnik 22"/>
          <p:cNvCxnSpPr/>
          <p:nvPr/>
        </p:nvCxnSpPr>
        <p:spPr>
          <a:xfrm>
            <a:off x="8368739" y="6961067"/>
            <a:ext cx="14177160" cy="96529"/>
          </a:xfrm>
          <a:prstGeom prst="line">
            <a:avLst/>
          </a:prstGeom>
          <a:noFill/>
          <a:ln w="3810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Raven povezovalnik 15"/>
          <p:cNvCxnSpPr/>
          <p:nvPr/>
        </p:nvCxnSpPr>
        <p:spPr>
          <a:xfrm>
            <a:off x="8431354" y="8215183"/>
            <a:ext cx="14202260" cy="22261"/>
          </a:xfrm>
          <a:prstGeom prst="line">
            <a:avLst/>
          </a:prstGeom>
          <a:noFill/>
          <a:ln w="3810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Raven povezovalnik 24"/>
          <p:cNvCxnSpPr/>
          <p:nvPr/>
        </p:nvCxnSpPr>
        <p:spPr>
          <a:xfrm>
            <a:off x="15215558" y="2800274"/>
            <a:ext cx="69686" cy="10470093"/>
          </a:xfrm>
          <a:prstGeom prst="line">
            <a:avLst/>
          </a:prstGeom>
          <a:noFill/>
          <a:ln w="3810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PoljeZBesedilom 9"/>
          <p:cNvSpPr txBox="1"/>
          <p:nvPr/>
        </p:nvSpPr>
        <p:spPr>
          <a:xfrm>
            <a:off x="8679086" y="3749002"/>
            <a:ext cx="63685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rtl="0" latinLnBrk="1" hangingPunct="0">
              <a:buFont typeface="Wingdings" panose="05000000000000000000" pitchFamily="2" charset="2"/>
              <a:buChar char="§"/>
            </a:pPr>
            <a:r>
              <a:rPr lang="sl-SI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starost podjetja ob prijavi na razpis </a:t>
            </a:r>
            <a:endParaRPr lang="sl-SI" sz="28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PoljeZBesedilom 23"/>
          <p:cNvSpPr txBox="1"/>
          <p:nvPr/>
        </p:nvSpPr>
        <p:spPr>
          <a:xfrm>
            <a:off x="14238063" y="3734640"/>
            <a:ext cx="63685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28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mlajše od 14 mesecev </a:t>
            </a:r>
            <a:endParaRPr lang="sl-SI" sz="28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Slika 13" descr="image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72853" y="195798"/>
            <a:ext cx="2746092" cy="96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PoljeZBesedilom 28"/>
          <p:cNvSpPr txBox="1"/>
          <p:nvPr/>
        </p:nvSpPr>
        <p:spPr>
          <a:xfrm>
            <a:off x="19273781" y="1026640"/>
            <a:ext cx="6544235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l-SI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„P2</a:t>
            </a:r>
            <a:r>
              <a:rPr kumimoji="0" lang="sl-SI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 se financira iz sredstev </a:t>
            </a:r>
          </a:p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l-SI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EKP 2014-2020“</a:t>
            </a:r>
            <a:endParaRPr kumimoji="0" lang="sl-SI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Light"/>
            </a:endParaRPr>
          </a:p>
        </p:txBody>
      </p:sp>
      <p:cxnSp>
        <p:nvCxnSpPr>
          <p:cNvPr id="30" name="Raven povezovalnik 29"/>
          <p:cNvCxnSpPr/>
          <p:nvPr/>
        </p:nvCxnSpPr>
        <p:spPr>
          <a:xfrm>
            <a:off x="8687386" y="10487293"/>
            <a:ext cx="14202260" cy="22261"/>
          </a:xfrm>
          <a:prstGeom prst="line">
            <a:avLst/>
          </a:prstGeom>
          <a:noFill/>
          <a:ln w="3810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PoljeZBesedilom 31"/>
          <p:cNvSpPr txBox="1"/>
          <p:nvPr/>
        </p:nvSpPr>
        <p:spPr>
          <a:xfrm>
            <a:off x="7869531" y="2878933"/>
            <a:ext cx="63685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rtl="0" latinLnBrk="1" hangingPunct="0">
              <a:buFont typeface="Wingdings" panose="05000000000000000000" pitchFamily="2" charset="2"/>
              <a:buChar char="§"/>
            </a:pPr>
            <a:r>
              <a:rPr lang="sl-SI" sz="2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sl-SI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 razpisanih sredstev </a:t>
            </a:r>
            <a:endParaRPr lang="sl-SI" sz="28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PoljeZBesedilom 32"/>
          <p:cNvSpPr txBox="1"/>
          <p:nvPr/>
        </p:nvSpPr>
        <p:spPr>
          <a:xfrm>
            <a:off x="14658088" y="2878933"/>
            <a:ext cx="4366724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28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2.160.000 EUR</a:t>
            </a:r>
            <a:endParaRPr lang="sl-SI" sz="28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4" name="Raven povezovalnik 33"/>
          <p:cNvCxnSpPr/>
          <p:nvPr/>
        </p:nvCxnSpPr>
        <p:spPr>
          <a:xfrm>
            <a:off x="8533774" y="3514200"/>
            <a:ext cx="14128876" cy="50004"/>
          </a:xfrm>
          <a:prstGeom prst="line">
            <a:avLst/>
          </a:prstGeom>
          <a:noFill/>
          <a:ln w="3810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PoljeZBesedilom 26"/>
          <p:cNvSpPr txBox="1"/>
          <p:nvPr/>
        </p:nvSpPr>
        <p:spPr>
          <a:xfrm>
            <a:off x="17811059" y="12878337"/>
            <a:ext cx="710595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l-SI" sz="3600" b="1" i="0" u="none" strike="noStrike" cap="none" spc="0" normalizeH="0" dirty="0" smtClean="0">
                <a:ln>
                  <a:noFill/>
                </a:ln>
                <a:solidFill>
                  <a:srgbClr val="FF9933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RAZPIS V PRIPRAVI!</a:t>
            </a:r>
            <a:endParaRPr kumimoji="0" lang="sl-SI" sz="3600" b="1" i="0" u="none" strike="noStrike" cap="none" spc="0" normalizeH="0" baseline="0" dirty="0">
              <a:ln>
                <a:noFill/>
              </a:ln>
              <a:solidFill>
                <a:srgbClr val="FF9933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2093711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/>
          <p:cNvSpPr/>
          <p:nvPr/>
        </p:nvSpPr>
        <p:spPr>
          <a:xfrm>
            <a:off x="6564518" y="676717"/>
            <a:ext cx="121205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600" b="1" dirty="0" smtClean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PRIMER DOBRE PRAKSE</a:t>
            </a:r>
          </a:p>
          <a:p>
            <a:r>
              <a:rPr lang="sl-SI" sz="4800" b="1" dirty="0" smtClean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PODJETJE VISIOTECT d.o.o. </a:t>
            </a:r>
            <a:endParaRPr lang="sl-SI" sz="4800" b="1" dirty="0">
              <a:solidFill>
                <a:srgbClr val="0365C0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PoljeZBesedilom 10"/>
          <p:cNvSpPr txBox="1"/>
          <p:nvPr/>
        </p:nvSpPr>
        <p:spPr>
          <a:xfrm>
            <a:off x="0" y="12811361"/>
            <a:ext cx="24384000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b="1" dirty="0" smtClean="0">
                <a:solidFill>
                  <a:srgbClr val="FFFFFF"/>
                </a:solidFill>
              </a:rPr>
              <a:t>DEJAVNOST: laserska tehnologija</a:t>
            </a:r>
            <a:endParaRPr lang="sl-SI" b="1" dirty="0">
              <a:solidFill>
                <a:srgbClr val="FFFFFF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869084" y="2463099"/>
            <a:ext cx="232277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b="1" dirty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Podjetje Visiotec d.o.o. je bilo ustanovljeno 20.3.2015 in bo ponujali unikatne s CNC in lasersko tehnologijo izdelane okvirje za očala. </a:t>
            </a:r>
            <a:endParaRPr lang="sl-SI" sz="2400" b="1" dirty="0" smtClean="0">
              <a:solidFill>
                <a:srgbClr val="0365C0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sl-SI" sz="2400" b="1" dirty="0" smtClean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Cilj </a:t>
            </a:r>
            <a:r>
              <a:rPr lang="sl-SI" sz="2400" b="1" dirty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podjetja, je združitev poznavanja trga okvirjev očal in industrijskega oblikovanja, ter želja, da z združitvijo obojega optikom pomagajo ponuditi končnemu uporabniku produkt, ki bo razvit le zanj in bo naslavljal uporabnikovo potrebo po drugačnosti, unikatnosti in kvalitetnem dizajnu. 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46" y="7125123"/>
            <a:ext cx="5713279" cy="2689693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425778" y="5069616"/>
            <a:ext cx="24150918" cy="3272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Kaj so potrebovali?</a:t>
            </a:r>
          </a:p>
          <a:p>
            <a:pPr rtl="0" latinLnBrk="1" hangingPunct="0"/>
            <a:r>
              <a:rPr lang="sl-SI" sz="36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Zagonska sredstva za razvoj produkta na problemskem območju </a:t>
            </a:r>
          </a:p>
          <a:p>
            <a:pPr rtl="0" latinLnBrk="1" hangingPunct="0"/>
            <a:r>
              <a:rPr lang="sl-SI" sz="36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višine 20.000 EUR </a:t>
            </a:r>
          </a:p>
          <a:p>
            <a:pPr rtl="0" latinLnBrk="1" hangingPunct="0"/>
            <a:endParaRPr lang="sl-SI" sz="4800" b="1" dirty="0" smtClean="0">
              <a:solidFill>
                <a:srgbClr val="0365C0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rtl="0" latinLnBrk="1" hangingPunct="0"/>
            <a:endParaRPr lang="sl-SI" dirty="0">
              <a:solidFill>
                <a:srgbClr val="000000"/>
              </a:solidFill>
            </a:endParaRPr>
          </a:p>
        </p:txBody>
      </p:sp>
      <p:sp>
        <p:nvSpPr>
          <p:cNvPr id="2" name="Puščica dol 1"/>
          <p:cNvSpPr/>
          <p:nvPr/>
        </p:nvSpPr>
        <p:spPr>
          <a:xfrm>
            <a:off x="11292972" y="3765246"/>
            <a:ext cx="1904466" cy="135408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solidFill>
              <a:schemeClr val="accent4">
                <a:lumMod val="60000"/>
                <a:lumOff val="40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l-SI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Puščica dol 9"/>
          <p:cNvSpPr/>
          <p:nvPr/>
        </p:nvSpPr>
        <p:spPr>
          <a:xfrm>
            <a:off x="11036940" y="6832420"/>
            <a:ext cx="2416530" cy="1402359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solidFill>
              <a:schemeClr val="accent4">
                <a:lumMod val="60000"/>
                <a:lumOff val="40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l-SI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PoljeZBesedilom 11"/>
          <p:cNvSpPr txBox="1"/>
          <p:nvPr/>
        </p:nvSpPr>
        <p:spPr>
          <a:xfrm>
            <a:off x="6606647" y="8401918"/>
            <a:ext cx="1127711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3600" b="1" dirty="0" smtClean="0">
                <a:solidFill>
                  <a:srgbClr val="FF99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Prijava na:</a:t>
            </a:r>
            <a:endParaRPr lang="sl-SI" sz="3600" b="1" dirty="0">
              <a:solidFill>
                <a:srgbClr val="FF99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-109732" y="8810386"/>
            <a:ext cx="24603463" cy="38164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rtl="0" latinLnBrk="1" hangingPunct="0"/>
            <a:r>
              <a:rPr lang="sl-SI" sz="96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P2R</a:t>
            </a:r>
          </a:p>
          <a:p>
            <a:pPr rtl="0" latinLnBrk="1" hangingPunct="0"/>
            <a:r>
              <a:rPr lang="sl-SI" sz="4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Spodbude za zagon podjetij na problemskem </a:t>
            </a:r>
            <a: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območju </a:t>
            </a:r>
            <a:r>
              <a:rPr lang="sl-SI" sz="4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 visoko </a:t>
            </a:r>
            <a:endParaRPr lang="sl-SI" sz="4800" b="1" dirty="0" smtClean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rtl="0" latinLnBrk="1" hangingPunct="0"/>
            <a: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brezposelnostjo</a:t>
            </a:r>
            <a:endParaRPr lang="sl-SI" sz="48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rtl="0" latinLnBrk="1" hangingPunct="0"/>
            <a:endParaRPr lang="sl-SI" dirty="0">
              <a:solidFill>
                <a:srgbClr val="000000"/>
              </a:solidFill>
            </a:endParaRPr>
          </a:p>
        </p:txBody>
      </p:sp>
      <p:pic>
        <p:nvPicPr>
          <p:cNvPr id="13" name="Slika 13" descr="image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86909" y="574306"/>
            <a:ext cx="2746092" cy="96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oljeZBesedilom 13"/>
          <p:cNvSpPr txBox="1"/>
          <p:nvPr/>
        </p:nvSpPr>
        <p:spPr>
          <a:xfrm>
            <a:off x="18187837" y="1451842"/>
            <a:ext cx="6544235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l-SI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„P2R</a:t>
            </a:r>
            <a:r>
              <a:rPr kumimoji="0" lang="sl-SI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 se financira iz sredstev </a:t>
            </a:r>
          </a:p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l-SI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EKP 2014-2020“</a:t>
            </a:r>
            <a:endParaRPr kumimoji="0" lang="sl-SI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2300797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687" y="1920387"/>
            <a:ext cx="18320068" cy="11260288"/>
          </a:xfrm>
          <a:prstGeom prst="rect">
            <a:avLst/>
          </a:prstGeom>
        </p:spPr>
      </p:pic>
      <p:sp>
        <p:nvSpPr>
          <p:cNvPr id="3" name="PoljeZBesedilom 10"/>
          <p:cNvSpPr txBox="1">
            <a:spLocks noChangeArrowheads="1"/>
          </p:cNvSpPr>
          <p:nvPr/>
        </p:nvSpPr>
        <p:spPr>
          <a:xfrm>
            <a:off x="4328252" y="6371690"/>
            <a:ext cx="1515097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marL="63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1pPr>
            <a:lvl2pPr marL="127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2pPr>
            <a:lvl3pPr marL="190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3pPr>
            <a:lvl4pPr marL="254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4pPr>
            <a:lvl5pPr marL="317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5pPr>
            <a:lvl6pPr marL="381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6pPr>
            <a:lvl7pPr marL="444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7pPr>
            <a:lvl8pPr marL="508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8pPr>
            <a:lvl9pPr marL="571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SzTx/>
              <a:buFont typeface="Wingdings 3" pitchFamily="18" charset="2"/>
              <a:buNone/>
            </a:pPr>
            <a:endParaRPr lang="sl-SI" altLang="sl-SI" sz="60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Petkotnik 19"/>
          <p:cNvSpPr/>
          <p:nvPr/>
        </p:nvSpPr>
        <p:spPr>
          <a:xfrm rot="10800000">
            <a:off x="5496373" y="4128677"/>
            <a:ext cx="17005039" cy="7204717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chemeClr val="accent4">
                <a:lumMod val="60000"/>
                <a:lumOff val="40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12512943" y="4144743"/>
            <a:ext cx="10841285" cy="16106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sl-SI" sz="4800" b="1" dirty="0" smtClean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OPIS PRODUKTA</a:t>
            </a:r>
          </a:p>
          <a:p>
            <a:pPr rtl="0" latinLnBrk="1" hangingPunct="0"/>
            <a:endParaRPr lang="sl-SI" dirty="0">
              <a:solidFill>
                <a:srgbClr val="000000"/>
              </a:solidFill>
            </a:endParaRPr>
          </a:p>
        </p:txBody>
      </p:sp>
      <p:sp>
        <p:nvSpPr>
          <p:cNvPr id="12" name="Elipsa 11"/>
          <p:cNvSpPr/>
          <p:nvPr/>
        </p:nvSpPr>
        <p:spPr>
          <a:xfrm>
            <a:off x="4672605" y="7394779"/>
            <a:ext cx="1396234" cy="83673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solidFill>
              <a:schemeClr val="accent4">
                <a:lumMod val="60000"/>
                <a:lumOff val="40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32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P2R</a:t>
            </a:r>
            <a:endParaRPr lang="sl-SI" sz="32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Večkraten dokument 10"/>
          <p:cNvSpPr/>
          <p:nvPr/>
        </p:nvSpPr>
        <p:spPr>
          <a:xfrm>
            <a:off x="13897751" y="9204636"/>
            <a:ext cx="1957432" cy="2026383"/>
          </a:xfrm>
          <a:prstGeom prst="flowChartMultidocumen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sl-SI" b="1" dirty="0">
                <a:solidFill>
                  <a:srgbClr val="FFFFFF"/>
                </a:solidFill>
              </a:rPr>
              <a:t>MSP</a:t>
            </a:r>
          </a:p>
        </p:txBody>
      </p:sp>
      <p:sp>
        <p:nvSpPr>
          <p:cNvPr id="13" name="Prekinitev 12"/>
          <p:cNvSpPr/>
          <p:nvPr/>
        </p:nvSpPr>
        <p:spPr>
          <a:xfrm>
            <a:off x="10078721" y="8191135"/>
            <a:ext cx="4269438" cy="706563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sl-SI" sz="2400" b="1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nepovratna sredstva </a:t>
            </a:r>
            <a:r>
              <a:rPr lang="sl-SI" sz="2400" b="1" i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EKP</a:t>
            </a:r>
            <a:endParaRPr lang="sl-SI" sz="2400" b="1" i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Picture 12" descr="Logotip_brez_vsebin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12911" y="5007501"/>
            <a:ext cx="3822623" cy="980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8292978" y="6793244"/>
            <a:ext cx="13166977" cy="1087477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32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Spodbude za zagon podjetij v problemskih območjih </a:t>
            </a:r>
          </a:p>
          <a:p>
            <a:pPr rtl="0" latinLnBrk="1" hangingPunct="0"/>
            <a:r>
              <a:rPr lang="sl-SI" sz="32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 visoko brezposelnostjo </a:t>
            </a:r>
            <a:endParaRPr lang="sl-SI" sz="32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Desna puščica 17"/>
          <p:cNvSpPr/>
          <p:nvPr/>
        </p:nvSpPr>
        <p:spPr>
          <a:xfrm rot="5400000">
            <a:off x="14244710" y="8215093"/>
            <a:ext cx="1281416" cy="78902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solidFill>
              <a:schemeClr val="accent4">
                <a:lumMod val="60000"/>
                <a:lumOff val="40000"/>
              </a:schemeClr>
            </a:solidFill>
            <a:miter lim="4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19" name="Desna puščica 18"/>
          <p:cNvSpPr/>
          <p:nvPr/>
        </p:nvSpPr>
        <p:spPr>
          <a:xfrm rot="5400000">
            <a:off x="14403737" y="5978248"/>
            <a:ext cx="840969" cy="78902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solidFill>
              <a:schemeClr val="accent4">
                <a:lumMod val="60000"/>
                <a:lumOff val="40000"/>
              </a:schemeClr>
            </a:solidFill>
            <a:miter lim="4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22" name="PoljeZBesedilom 21"/>
          <p:cNvSpPr txBox="1"/>
          <p:nvPr/>
        </p:nvSpPr>
        <p:spPr>
          <a:xfrm>
            <a:off x="1303735" y="6096462"/>
            <a:ext cx="3548492" cy="1784259"/>
          </a:xfrm>
          <a:prstGeom prst="rect">
            <a:avLst/>
          </a:prstGeom>
          <a:noFill/>
          <a:ln w="57150" cap="flat">
            <a:solidFill>
              <a:schemeClr val="accent4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dirty="0">
              <a:solidFill>
                <a:srgbClr val="000000"/>
              </a:solidFill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3892082" y="702574"/>
            <a:ext cx="17739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6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SPODBUDE ZA ZAGON </a:t>
            </a:r>
            <a:r>
              <a:rPr lang="sl-SI" sz="36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PODJETIJ V PROBLEMSKIH OBMOČJIH </a:t>
            </a:r>
            <a:r>
              <a:rPr lang="sl-SI" sz="36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sl-SI" sz="36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P2R</a:t>
            </a:r>
            <a:endParaRPr lang="sl-SI" sz="3600" dirty="0"/>
          </a:p>
        </p:txBody>
      </p:sp>
      <p:pic>
        <p:nvPicPr>
          <p:cNvPr id="23" name="Slika 13" descr="image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59955" y="100821"/>
            <a:ext cx="2746092" cy="96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oljeZBesedilom 15"/>
          <p:cNvSpPr txBox="1"/>
          <p:nvPr/>
        </p:nvSpPr>
        <p:spPr>
          <a:xfrm>
            <a:off x="19144053" y="1136596"/>
            <a:ext cx="6544235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l-SI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„P2R</a:t>
            </a:r>
            <a:r>
              <a:rPr kumimoji="0" lang="sl-SI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 se financira iz sredstev </a:t>
            </a:r>
          </a:p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l-SI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EKP 2014-2020“</a:t>
            </a:r>
            <a:endParaRPr kumimoji="0" lang="sl-SI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7353062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lika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418" y="2034270"/>
            <a:ext cx="18316983" cy="11259409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57553" y="490568"/>
            <a:ext cx="18131343" cy="1079270"/>
          </a:xfrm>
        </p:spPr>
        <p:txBody>
          <a:bodyPr>
            <a:normAutofit fontScale="90000"/>
          </a:bodyPr>
          <a:lstStyle/>
          <a:p>
            <a:pPr algn="l"/>
            <a:r>
              <a:rPr lang="sl-SI" sz="40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SPODBUDE ZA ZAGON PODJETIJ V PROBLEMSKIH OBMOČJIH – P2R</a:t>
            </a:r>
            <a:r>
              <a:rPr lang="sl-SI" sz="3600" dirty="0"/>
              <a:t/>
            </a:r>
            <a:br>
              <a:rPr lang="sl-SI" sz="3600" dirty="0"/>
            </a:br>
            <a:endParaRPr lang="sl-SI" sz="36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oljeZBesedilom 10"/>
          <p:cNvSpPr txBox="1">
            <a:spLocks noChangeArrowheads="1"/>
          </p:cNvSpPr>
          <p:nvPr/>
        </p:nvSpPr>
        <p:spPr>
          <a:xfrm>
            <a:off x="4328252" y="6371690"/>
            <a:ext cx="1515097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marL="63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1pPr>
            <a:lvl2pPr marL="127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2pPr>
            <a:lvl3pPr marL="190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3pPr>
            <a:lvl4pPr marL="254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4pPr>
            <a:lvl5pPr marL="317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5pPr>
            <a:lvl6pPr marL="381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6pPr>
            <a:lvl7pPr marL="444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7pPr>
            <a:lvl8pPr marL="508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8pPr>
            <a:lvl9pPr marL="571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SzTx/>
              <a:buFont typeface="Wingdings 3" pitchFamily="18" charset="2"/>
              <a:buNone/>
            </a:pPr>
            <a:endParaRPr lang="sl-SI" altLang="sl-SI" sz="60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Petkotnik 19"/>
          <p:cNvSpPr/>
          <p:nvPr/>
        </p:nvSpPr>
        <p:spPr>
          <a:xfrm rot="10800000">
            <a:off x="5126914" y="3090494"/>
            <a:ext cx="18775501" cy="9473361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chemeClr val="accent4">
                <a:lumMod val="60000"/>
                <a:lumOff val="40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11038219" y="3133113"/>
            <a:ext cx="10841285" cy="16106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sl-SI" sz="4800" b="1" dirty="0" smtClean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OSNOVNE ZNAČILNOSTI</a:t>
            </a:r>
          </a:p>
          <a:p>
            <a:pPr rtl="0" latinLnBrk="1" hangingPunct="0"/>
            <a:endParaRPr lang="sl-SI" dirty="0">
              <a:solidFill>
                <a:srgbClr val="000000"/>
              </a:solidFill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1069882" y="6217534"/>
            <a:ext cx="3519504" cy="1900079"/>
          </a:xfrm>
          <a:prstGeom prst="rect">
            <a:avLst/>
          </a:prstGeom>
          <a:noFill/>
          <a:ln w="76200" cap="flat">
            <a:solidFill>
              <a:schemeClr val="accent4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dirty="0">
              <a:solidFill>
                <a:srgbClr val="000000"/>
              </a:solidFill>
            </a:endParaRPr>
          </a:p>
        </p:txBody>
      </p:sp>
      <p:sp>
        <p:nvSpPr>
          <p:cNvPr id="12" name="Elipsa 11"/>
          <p:cNvSpPr/>
          <p:nvPr/>
        </p:nvSpPr>
        <p:spPr>
          <a:xfrm>
            <a:off x="4219699" y="7030810"/>
            <a:ext cx="1396234" cy="83673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solidFill>
              <a:schemeClr val="accent4">
                <a:lumMod val="60000"/>
                <a:lumOff val="40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32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P2R</a:t>
            </a:r>
            <a:endParaRPr lang="sl-SI" sz="32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PoljeZBesedilom 16"/>
          <p:cNvSpPr txBox="1"/>
          <p:nvPr/>
        </p:nvSpPr>
        <p:spPr>
          <a:xfrm>
            <a:off x="8985067" y="5221245"/>
            <a:ext cx="5990856" cy="527323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okvirno letno št. podprtih </a:t>
            </a:r>
            <a:r>
              <a:rPr lang="sl-SI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podjetij</a:t>
            </a: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endParaRPr lang="sl-SI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  <a:t>višina subvencije </a:t>
            </a:r>
            <a:r>
              <a:rPr lang="sl-SI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endParaRPr lang="sl-SI" sz="28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sl-SI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lagatelji</a:t>
            </a: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endParaRPr lang="sl-SI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endParaRPr lang="sl-SI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endParaRPr lang="sl-SI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endParaRPr lang="sl-SI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endParaRPr lang="sl-SI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upravičeni stroški</a:t>
            </a:r>
          </a:p>
          <a:p>
            <a:pPr fontAlgn="t"/>
            <a:endParaRPr lang="sl-SI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PoljeZBesedilom 17"/>
          <p:cNvSpPr txBox="1"/>
          <p:nvPr/>
        </p:nvSpPr>
        <p:spPr>
          <a:xfrm>
            <a:off x="15632782" y="5091540"/>
            <a:ext cx="7714226" cy="65351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fontAlgn="t"/>
            <a:r>
              <a:rPr lang="sl-SI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 podjetij letno</a:t>
            </a:r>
          </a:p>
          <a:p>
            <a:pPr algn="l" fontAlgn="t"/>
            <a:endParaRPr lang="sl-SI" sz="2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r>
              <a:rPr lang="sl-SI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20.000 EUR / v dveh tranšah/</a:t>
            </a:r>
          </a:p>
          <a:p>
            <a:pPr algn="l" fontAlgn="t"/>
            <a:endParaRPr lang="sl-SI" sz="2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r>
              <a:rPr lang="sl-SI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sl-SI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odjetja na problemskih območjih</a:t>
            </a:r>
            <a:endParaRPr lang="sl-SI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sl-SI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POMURSKA REGIJA</a:t>
            </a:r>
            <a:endParaRPr lang="sl-SI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sl-SI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OBČINE POKOPLJA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sl-SI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MARIBOR S ŠIRŠO OKOLICO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sl-SI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HRASTNIK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sl-SI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RADEČE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sl-SI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TRBOVLJE</a:t>
            </a:r>
          </a:p>
          <a:p>
            <a:pPr algn="l"/>
            <a:endParaRPr lang="sl-SI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sl-SI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stroški </a:t>
            </a:r>
            <a:r>
              <a:rPr lang="sl-SI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materialnih naložb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sl-SI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obratni </a:t>
            </a:r>
            <a:r>
              <a:rPr lang="sl-SI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stroški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sl-SI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stroški </a:t>
            </a:r>
            <a:r>
              <a:rPr lang="sl-SI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najema opreme in najema poslovnih prostorov, v kolikor so ti namenjeni trgovski ali storitveni dejavnosti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sl-SI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prispevki </a:t>
            </a:r>
            <a:r>
              <a:rPr lang="sl-SI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iz osebnega dohodka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sl-SI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sl-SI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rispevki </a:t>
            </a:r>
            <a:r>
              <a:rPr lang="sl-SI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osebni dohodek</a:t>
            </a:r>
          </a:p>
          <a:p>
            <a:pPr algn="l" fontAlgn="t"/>
            <a:endParaRPr lang="sl-SI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Raven povezovalnik 8"/>
          <p:cNvCxnSpPr/>
          <p:nvPr/>
        </p:nvCxnSpPr>
        <p:spPr>
          <a:xfrm>
            <a:off x="8716486" y="5916705"/>
            <a:ext cx="14407872" cy="0"/>
          </a:xfrm>
          <a:prstGeom prst="line">
            <a:avLst/>
          </a:pr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Raven povezovalnik 20"/>
          <p:cNvCxnSpPr/>
          <p:nvPr/>
        </p:nvCxnSpPr>
        <p:spPr>
          <a:xfrm>
            <a:off x="8693520" y="6741871"/>
            <a:ext cx="14407872" cy="2251"/>
          </a:xfrm>
          <a:prstGeom prst="line">
            <a:avLst/>
          </a:pr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Raven povezovalnik 18"/>
          <p:cNvCxnSpPr/>
          <p:nvPr/>
        </p:nvCxnSpPr>
        <p:spPr>
          <a:xfrm>
            <a:off x="8762417" y="9368117"/>
            <a:ext cx="14361941" cy="0"/>
          </a:xfrm>
          <a:prstGeom prst="line">
            <a:avLst/>
          </a:pr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Raven povezovalnik 21"/>
          <p:cNvCxnSpPr/>
          <p:nvPr/>
        </p:nvCxnSpPr>
        <p:spPr>
          <a:xfrm>
            <a:off x="15281291" y="4517136"/>
            <a:ext cx="0" cy="7045216"/>
          </a:xfrm>
          <a:prstGeom prst="line">
            <a:avLst/>
          </a:prstGeom>
          <a:noFill/>
          <a:ln w="3810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PoljeZBesedilom 23"/>
          <p:cNvSpPr txBox="1"/>
          <p:nvPr/>
        </p:nvSpPr>
        <p:spPr>
          <a:xfrm>
            <a:off x="8394078" y="4517136"/>
            <a:ext cx="5584004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sl-SI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 razpisanih sredstev</a:t>
            </a:r>
            <a:endParaRPr kumimoji="0" lang="sl-SI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Light"/>
            </a:endParaRPr>
          </a:p>
        </p:txBody>
      </p:sp>
      <p:sp>
        <p:nvSpPr>
          <p:cNvPr id="25" name="PoljeZBesedilom 24"/>
          <p:cNvSpPr txBox="1"/>
          <p:nvPr/>
        </p:nvSpPr>
        <p:spPr>
          <a:xfrm>
            <a:off x="13979118" y="4404371"/>
            <a:ext cx="5584004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sl-SI" sz="28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1,4  mio EUR </a:t>
            </a:r>
            <a:endParaRPr kumimoji="0" lang="sl-SI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Light"/>
            </a:endParaRPr>
          </a:p>
        </p:txBody>
      </p:sp>
      <p:cxnSp>
        <p:nvCxnSpPr>
          <p:cNvPr id="26" name="Raven povezovalnik 25"/>
          <p:cNvCxnSpPr/>
          <p:nvPr/>
        </p:nvCxnSpPr>
        <p:spPr>
          <a:xfrm>
            <a:off x="8762417" y="5125605"/>
            <a:ext cx="14407872" cy="0"/>
          </a:xfrm>
          <a:prstGeom prst="line">
            <a:avLst/>
          </a:pr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8" name="Slika 13" descr="image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08683" y="204579"/>
            <a:ext cx="2746092" cy="96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PoljeZBesedilom 28"/>
          <p:cNvSpPr txBox="1"/>
          <p:nvPr/>
        </p:nvSpPr>
        <p:spPr>
          <a:xfrm>
            <a:off x="19215897" y="1225811"/>
            <a:ext cx="6544235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l-SI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„P2R</a:t>
            </a:r>
            <a:r>
              <a:rPr kumimoji="0" lang="sl-SI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 se financira iz sredstev </a:t>
            </a:r>
          </a:p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l-SI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EKP 2014-2020“</a:t>
            </a:r>
            <a:endParaRPr kumimoji="0" lang="sl-SI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Light"/>
            </a:endParaRPr>
          </a:p>
        </p:txBody>
      </p:sp>
      <p:sp>
        <p:nvSpPr>
          <p:cNvPr id="30" name="PoljeZBesedilom 29"/>
          <p:cNvSpPr txBox="1"/>
          <p:nvPr/>
        </p:nvSpPr>
        <p:spPr>
          <a:xfrm>
            <a:off x="17346588" y="11655815"/>
            <a:ext cx="710595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l-SI" sz="3600" b="1" i="0" u="none" strike="noStrike" cap="none" spc="0" normalizeH="0" dirty="0" smtClean="0">
                <a:ln>
                  <a:noFill/>
                </a:ln>
                <a:solidFill>
                  <a:srgbClr val="FF9933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RAZPIS V PRIPRAVI!</a:t>
            </a:r>
            <a:endParaRPr kumimoji="0" lang="sl-SI" sz="3600" b="1" i="0" u="none" strike="noStrike" cap="none" spc="0" normalizeH="0" baseline="0" dirty="0">
              <a:ln>
                <a:noFill/>
              </a:ln>
              <a:solidFill>
                <a:srgbClr val="FF9933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13900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/>
          <p:cNvSpPr/>
          <p:nvPr/>
        </p:nvSpPr>
        <p:spPr>
          <a:xfrm>
            <a:off x="5687206" y="971992"/>
            <a:ext cx="12120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800" b="1" dirty="0" smtClean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PODJETJE „</a:t>
            </a:r>
            <a:r>
              <a:rPr lang="sl-SI" sz="4800" b="1" dirty="0" err="1" smtClean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xy</a:t>
            </a:r>
            <a:r>
              <a:rPr lang="sl-SI" sz="4800" b="1" dirty="0" smtClean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endParaRPr lang="sl-SI" sz="4800" b="1" dirty="0">
              <a:solidFill>
                <a:srgbClr val="0365C0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PoljeZBesedilom 10"/>
          <p:cNvSpPr txBox="1"/>
          <p:nvPr/>
        </p:nvSpPr>
        <p:spPr>
          <a:xfrm>
            <a:off x="0" y="12811361"/>
            <a:ext cx="24384000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b="1" dirty="0" smtClean="0">
                <a:solidFill>
                  <a:srgbClr val="FFFFFF"/>
                </a:solidFill>
              </a:rPr>
              <a:t>DEJAVNOST: področje rabe lesa</a:t>
            </a:r>
            <a:endParaRPr lang="sl-SI" b="1" dirty="0">
              <a:solidFill>
                <a:srgbClr val="FFFFFF"/>
              </a:solidFill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3598558" y="2024194"/>
            <a:ext cx="16297835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3600" dirty="0" smtClean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mlado podjetje in</a:t>
            </a:r>
          </a:p>
          <a:p>
            <a:pPr rtl="0" latinLnBrk="1" hangingPunct="0"/>
            <a:r>
              <a:rPr lang="sl-SI" sz="3600" dirty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sl-SI" sz="3600" dirty="0" smtClean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otrebuje zagonska sredstva na področju rabe lesa do višine 40.000 EUR</a:t>
            </a:r>
            <a:endParaRPr lang="sl-SI" sz="3600" dirty="0">
              <a:solidFill>
                <a:srgbClr val="0365C0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3975076" y="6035758"/>
            <a:ext cx="15544800" cy="45961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b="1" dirty="0" smtClean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Prijava na:</a:t>
            </a:r>
          </a:p>
          <a:p>
            <a:pPr rtl="0" latinLnBrk="1" hangingPunct="0"/>
            <a:endParaRPr lang="sl-SI" dirty="0">
              <a:solidFill>
                <a:srgbClr val="000000"/>
              </a:solidFill>
            </a:endParaRPr>
          </a:p>
          <a:p>
            <a:pPr rtl="0" latinLnBrk="1" hangingPunct="0"/>
            <a:r>
              <a:rPr lang="sl-SI" sz="9600" b="1" dirty="0" smtClean="0">
                <a:solidFill>
                  <a:srgbClr val="DE6A10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P2L </a:t>
            </a:r>
          </a:p>
          <a:p>
            <a:pPr rtl="0" latinLnBrk="1" hangingPunct="0"/>
            <a:r>
              <a:rPr lang="sl-SI" sz="4800" b="1" dirty="0" smtClean="0">
                <a:solidFill>
                  <a:srgbClr val="DE6A10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Spodbude za zagon podjetij na področju rabe lesa </a:t>
            </a:r>
          </a:p>
          <a:p>
            <a:pPr rtl="0" latinLnBrk="1" hangingPunct="0"/>
            <a:endParaRPr lang="sl-SI" sz="4800" b="1" dirty="0">
              <a:solidFill>
                <a:srgbClr val="DE6A10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8607" y="3467424"/>
            <a:ext cx="18197736" cy="21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19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lika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418" y="2034270"/>
            <a:ext cx="18316983" cy="11259409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598379" y="17536"/>
            <a:ext cx="18670254" cy="1272734"/>
          </a:xfrm>
        </p:spPr>
        <p:txBody>
          <a:bodyPr>
            <a:normAutofit/>
          </a:bodyPr>
          <a:lstStyle/>
          <a:p>
            <a:pPr algn="l"/>
            <a:r>
              <a:rPr lang="sl-SI" sz="36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SPODBUDE ZA ZAGON PODJETIJ NA PODROČJU RABE LESA– P2L</a:t>
            </a:r>
          </a:p>
        </p:txBody>
      </p:sp>
      <p:sp>
        <p:nvSpPr>
          <p:cNvPr id="3" name="PoljeZBesedilom 10"/>
          <p:cNvSpPr txBox="1">
            <a:spLocks noChangeArrowheads="1"/>
          </p:cNvSpPr>
          <p:nvPr/>
        </p:nvSpPr>
        <p:spPr>
          <a:xfrm>
            <a:off x="4328252" y="6371690"/>
            <a:ext cx="1515097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marL="63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1pPr>
            <a:lvl2pPr marL="127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2pPr>
            <a:lvl3pPr marL="190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3pPr>
            <a:lvl4pPr marL="254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4pPr>
            <a:lvl5pPr marL="317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5pPr>
            <a:lvl6pPr marL="381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6pPr>
            <a:lvl7pPr marL="444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7pPr>
            <a:lvl8pPr marL="508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8pPr>
            <a:lvl9pPr marL="571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SzTx/>
              <a:buFont typeface="Wingdings 3" pitchFamily="18" charset="2"/>
              <a:buNone/>
            </a:pPr>
            <a:endParaRPr lang="sl-SI" altLang="sl-SI" sz="60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Petkotnik 19"/>
          <p:cNvSpPr/>
          <p:nvPr/>
        </p:nvSpPr>
        <p:spPr>
          <a:xfrm rot="10800000">
            <a:off x="4643557" y="4950091"/>
            <a:ext cx="17005039" cy="7204717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chemeClr val="accent4">
                <a:lumMod val="60000"/>
                <a:lumOff val="40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12518459" y="5168042"/>
            <a:ext cx="10841285" cy="16106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sl-SI" sz="4800" b="1" dirty="0" smtClean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OPIS PRODUKTA</a:t>
            </a:r>
          </a:p>
          <a:p>
            <a:pPr rtl="0" latinLnBrk="1" hangingPunct="0"/>
            <a:endParaRPr lang="sl-SI" dirty="0">
              <a:solidFill>
                <a:srgbClr val="000000"/>
              </a:solidFill>
            </a:endParaRPr>
          </a:p>
        </p:txBody>
      </p:sp>
      <p:sp>
        <p:nvSpPr>
          <p:cNvPr id="11" name="Večkraten dokument 10"/>
          <p:cNvSpPr/>
          <p:nvPr/>
        </p:nvSpPr>
        <p:spPr>
          <a:xfrm>
            <a:off x="13954790" y="10149559"/>
            <a:ext cx="1957432" cy="2026383"/>
          </a:xfrm>
          <a:prstGeom prst="flowChartMultidocumen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sl-SI" b="1" dirty="0">
                <a:solidFill>
                  <a:srgbClr val="FFFFFF"/>
                </a:solidFill>
              </a:rPr>
              <a:t>MSP</a:t>
            </a:r>
          </a:p>
        </p:txBody>
      </p:sp>
      <p:sp>
        <p:nvSpPr>
          <p:cNvPr id="13" name="Prekinitev 12"/>
          <p:cNvSpPr/>
          <p:nvPr/>
        </p:nvSpPr>
        <p:spPr>
          <a:xfrm>
            <a:off x="9983065" y="8982706"/>
            <a:ext cx="4269438" cy="706563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sl-SI" sz="2400" b="1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nepovratna sredstva </a:t>
            </a:r>
            <a:r>
              <a:rPr lang="sl-SI" sz="2400" b="1" i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EKP</a:t>
            </a:r>
            <a:endParaRPr lang="sl-SI" sz="2400" b="1" i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Picture 12" descr="Logotip_brez_vsebin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7566" y="5925776"/>
            <a:ext cx="3822623" cy="980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9715082" y="7880209"/>
            <a:ext cx="10916620" cy="595035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32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Spodbude za zagon podjetij na področju rabe lesa</a:t>
            </a:r>
            <a:endParaRPr lang="sl-SI" sz="32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Desna puščica 17"/>
          <p:cNvSpPr/>
          <p:nvPr/>
        </p:nvSpPr>
        <p:spPr>
          <a:xfrm rot="5400000">
            <a:off x="13989764" y="9034039"/>
            <a:ext cx="1604019" cy="763236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solidFill>
              <a:schemeClr val="accent4">
                <a:lumMod val="60000"/>
                <a:lumOff val="40000"/>
              </a:schemeClr>
            </a:solidFill>
            <a:miter lim="4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19" name="Desna puščica 18"/>
          <p:cNvSpPr/>
          <p:nvPr/>
        </p:nvSpPr>
        <p:spPr>
          <a:xfrm rot="5400000">
            <a:off x="14358394" y="7058158"/>
            <a:ext cx="840969" cy="78902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solidFill>
              <a:schemeClr val="accent4">
                <a:lumMod val="60000"/>
                <a:lumOff val="40000"/>
              </a:schemeClr>
            </a:solidFill>
            <a:miter lim="4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22" name="PoljeZBesedilom 21"/>
          <p:cNvSpPr txBox="1"/>
          <p:nvPr/>
        </p:nvSpPr>
        <p:spPr>
          <a:xfrm>
            <a:off x="1143445" y="8087064"/>
            <a:ext cx="3500112" cy="1571299"/>
          </a:xfrm>
          <a:prstGeom prst="rect">
            <a:avLst/>
          </a:prstGeom>
          <a:noFill/>
          <a:ln w="57150" cap="flat">
            <a:solidFill>
              <a:schemeClr val="accent4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dirty="0">
              <a:solidFill>
                <a:srgbClr val="000000"/>
              </a:solidFill>
            </a:endParaRPr>
          </a:p>
        </p:txBody>
      </p:sp>
      <p:sp>
        <p:nvSpPr>
          <p:cNvPr id="16" name="Elipsa 15"/>
          <p:cNvSpPr/>
          <p:nvPr/>
        </p:nvSpPr>
        <p:spPr>
          <a:xfrm>
            <a:off x="3759312" y="8994368"/>
            <a:ext cx="1396234" cy="83673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solidFill>
              <a:schemeClr val="accent4">
                <a:lumMod val="60000"/>
                <a:lumOff val="40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32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P2L</a:t>
            </a:r>
            <a:endParaRPr lang="sl-SI" sz="32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Slika 13" descr="image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50450" y="140528"/>
            <a:ext cx="2746092" cy="96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PoljeZBesedilom 20"/>
          <p:cNvSpPr txBox="1"/>
          <p:nvPr/>
        </p:nvSpPr>
        <p:spPr>
          <a:xfrm>
            <a:off x="18981173" y="1157314"/>
            <a:ext cx="6544235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l-SI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„P2L</a:t>
            </a:r>
            <a:r>
              <a:rPr kumimoji="0" lang="sl-SI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 se financira iz sredstev </a:t>
            </a:r>
          </a:p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l-SI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EKP 2014-2020“</a:t>
            </a:r>
            <a:endParaRPr kumimoji="0" lang="sl-SI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135707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lika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418" y="2034270"/>
            <a:ext cx="18316983" cy="11259409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328252" y="111232"/>
            <a:ext cx="17678882" cy="1353764"/>
          </a:xfrm>
        </p:spPr>
        <p:txBody>
          <a:bodyPr>
            <a:normAutofit/>
          </a:bodyPr>
          <a:lstStyle/>
          <a:p>
            <a:pPr algn="l"/>
            <a: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sl-SI" sz="36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sl-SI" sz="36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sl-SI" sz="36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SPODBUDE ZA ZAGON PODJETIJ NA PODROČJU PREDELAVE LESA – P2L</a:t>
            </a:r>
            <a:endParaRPr lang="sl-SI" sz="36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oljeZBesedilom 10"/>
          <p:cNvSpPr txBox="1">
            <a:spLocks noChangeArrowheads="1"/>
          </p:cNvSpPr>
          <p:nvPr/>
        </p:nvSpPr>
        <p:spPr>
          <a:xfrm>
            <a:off x="4328252" y="6371690"/>
            <a:ext cx="1515097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marL="63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1pPr>
            <a:lvl2pPr marL="127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2pPr>
            <a:lvl3pPr marL="190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3pPr>
            <a:lvl4pPr marL="254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4pPr>
            <a:lvl5pPr marL="317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5pPr>
            <a:lvl6pPr marL="381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6pPr>
            <a:lvl7pPr marL="444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7pPr>
            <a:lvl8pPr marL="508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8pPr>
            <a:lvl9pPr marL="571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SzTx/>
              <a:buFont typeface="Wingdings 3" pitchFamily="18" charset="2"/>
              <a:buNone/>
            </a:pPr>
            <a:endParaRPr lang="sl-SI" altLang="sl-SI" sz="60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Petkotnik 19"/>
          <p:cNvSpPr/>
          <p:nvPr/>
        </p:nvSpPr>
        <p:spPr>
          <a:xfrm rot="10800000">
            <a:off x="5707594" y="3262917"/>
            <a:ext cx="17654430" cy="9489653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chemeClr val="accent4">
                <a:lumMod val="75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11090768" y="3398460"/>
            <a:ext cx="10841285" cy="16106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sl-SI" sz="4800" b="1" dirty="0" smtClean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OSNOVNE ZNAČILNOSTI</a:t>
            </a:r>
          </a:p>
          <a:p>
            <a:pPr rtl="0" latinLnBrk="1" hangingPunct="0"/>
            <a:endParaRPr lang="sl-SI" dirty="0">
              <a:solidFill>
                <a:srgbClr val="000000"/>
              </a:solidFill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1143149" y="8210794"/>
            <a:ext cx="3499586" cy="1396622"/>
          </a:xfrm>
          <a:prstGeom prst="rect">
            <a:avLst/>
          </a:prstGeom>
          <a:noFill/>
          <a:ln w="76200" cap="flat">
            <a:solidFill>
              <a:schemeClr val="accent4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dirty="0">
              <a:solidFill>
                <a:srgbClr val="000000"/>
              </a:solidFill>
            </a:endParaRPr>
          </a:p>
        </p:txBody>
      </p:sp>
      <p:sp>
        <p:nvSpPr>
          <p:cNvPr id="12" name="Elipsa 11"/>
          <p:cNvSpPr/>
          <p:nvPr/>
        </p:nvSpPr>
        <p:spPr>
          <a:xfrm>
            <a:off x="3201487" y="7622099"/>
            <a:ext cx="1396234" cy="83673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solidFill>
              <a:schemeClr val="accent4">
                <a:lumMod val="60000"/>
                <a:lumOff val="40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32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P2L</a:t>
            </a:r>
            <a:endParaRPr lang="sl-SI" sz="32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PoljeZBesedilom 16"/>
          <p:cNvSpPr txBox="1"/>
          <p:nvPr/>
        </p:nvSpPr>
        <p:spPr>
          <a:xfrm>
            <a:off x="9197011" y="5532796"/>
            <a:ext cx="5990856" cy="527323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okvirno letno št. podprtih </a:t>
            </a:r>
            <a:r>
              <a:rPr lang="sl-SI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podjetij</a:t>
            </a: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endParaRPr lang="sl-SI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  <a:t>višina subvencije </a:t>
            </a:r>
            <a:r>
              <a:rPr lang="sl-SI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endParaRPr lang="sl-SI" sz="28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upravičenci</a:t>
            </a: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endParaRPr lang="sl-SI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endParaRPr lang="sl-SI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endParaRPr lang="sl-SI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endParaRPr lang="sl-SI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endParaRPr lang="sl-SI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upravičeni stroški</a:t>
            </a:r>
          </a:p>
          <a:p>
            <a:pPr fontAlgn="t"/>
            <a:endParaRPr lang="sl-SI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PoljeZBesedilom 17"/>
          <p:cNvSpPr txBox="1"/>
          <p:nvPr/>
        </p:nvSpPr>
        <p:spPr>
          <a:xfrm>
            <a:off x="15457625" y="5599024"/>
            <a:ext cx="7714226" cy="58580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fontAlgn="t"/>
            <a:r>
              <a:rPr lang="sl-SI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podjetij letno</a:t>
            </a:r>
          </a:p>
          <a:p>
            <a:pPr algn="l" fontAlgn="t"/>
            <a:endParaRPr lang="sl-SI" sz="2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r>
              <a:rPr lang="sl-SI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40.000 EUR </a:t>
            </a:r>
          </a:p>
          <a:p>
            <a:pPr algn="l" fontAlgn="t"/>
            <a:endParaRPr lang="sl-SI" sz="2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r>
              <a:rPr lang="sl-SI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Podjetja, ki na trgu uvajajo proizvode in storitve na področju rabe lesa</a:t>
            </a:r>
          </a:p>
          <a:p>
            <a:pPr algn="l" fontAlgn="t"/>
            <a:endParaRPr lang="sl-SI" sz="2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Oddelek C16 (Obdelava in predelava lesa, proizvodnja izdelkov iz lesa, plute, slame in protja,…)</a:t>
            </a: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Oddelek C31 (proizvodnja pohištva,…)</a:t>
            </a:r>
            <a:endParaRPr lang="sl-SI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sl-SI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sl-SI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stroški </a:t>
            </a:r>
            <a:r>
              <a:rPr lang="sl-SI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materialnih </a:t>
            </a:r>
            <a:r>
              <a:rPr lang="sl-SI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naložb (nakup opreme)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sl-SI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Stroški nematerialnih naložb (nakup programske opreme)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sl-SI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Stroški plač</a:t>
            </a:r>
            <a:endParaRPr lang="sl-SI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endParaRPr lang="sl-SI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Raven povezovalnik 8"/>
          <p:cNvCxnSpPr/>
          <p:nvPr/>
        </p:nvCxnSpPr>
        <p:spPr>
          <a:xfrm>
            <a:off x="8716486" y="5307105"/>
            <a:ext cx="14407872" cy="0"/>
          </a:xfrm>
          <a:prstGeom prst="line">
            <a:avLst/>
          </a:pr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Raven povezovalnik 20"/>
          <p:cNvCxnSpPr/>
          <p:nvPr/>
        </p:nvCxnSpPr>
        <p:spPr>
          <a:xfrm>
            <a:off x="8670555" y="6141419"/>
            <a:ext cx="14407872" cy="2251"/>
          </a:xfrm>
          <a:prstGeom prst="line">
            <a:avLst/>
          </a:pr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Raven povezovalnik 18"/>
          <p:cNvCxnSpPr/>
          <p:nvPr/>
        </p:nvCxnSpPr>
        <p:spPr>
          <a:xfrm>
            <a:off x="8533606" y="9701705"/>
            <a:ext cx="14361941" cy="0"/>
          </a:xfrm>
          <a:prstGeom prst="line">
            <a:avLst/>
          </a:pr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Raven povezovalnik 21"/>
          <p:cNvCxnSpPr/>
          <p:nvPr/>
        </p:nvCxnSpPr>
        <p:spPr>
          <a:xfrm flipH="1">
            <a:off x="15281291" y="4474377"/>
            <a:ext cx="18288" cy="7087975"/>
          </a:xfrm>
          <a:prstGeom prst="line">
            <a:avLst/>
          </a:prstGeom>
          <a:noFill/>
          <a:ln w="3810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PoljeZBesedilom 3"/>
          <p:cNvSpPr txBox="1"/>
          <p:nvPr/>
        </p:nvSpPr>
        <p:spPr>
          <a:xfrm>
            <a:off x="8671467" y="4582160"/>
            <a:ext cx="5584004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sl-SI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 razpisanih sredstev</a:t>
            </a:r>
            <a:endParaRPr kumimoji="0" lang="sl-SI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Light"/>
            </a:endParaRPr>
          </a:p>
        </p:txBody>
      </p:sp>
      <p:sp>
        <p:nvSpPr>
          <p:cNvPr id="23" name="PoljeZBesedilom 22"/>
          <p:cNvSpPr txBox="1"/>
          <p:nvPr/>
        </p:nvSpPr>
        <p:spPr>
          <a:xfrm>
            <a:off x="13819402" y="4660559"/>
            <a:ext cx="5584004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sl-SI" sz="28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0,5 mio EUR </a:t>
            </a:r>
            <a:endParaRPr kumimoji="0" lang="sl-SI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Light"/>
            </a:endParaRPr>
          </a:p>
        </p:txBody>
      </p:sp>
      <p:pic>
        <p:nvPicPr>
          <p:cNvPr id="25" name="Slika 13" descr="image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50450" y="230399"/>
            <a:ext cx="2746092" cy="96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PoljeZBesedilom 25"/>
          <p:cNvSpPr txBox="1"/>
          <p:nvPr/>
        </p:nvSpPr>
        <p:spPr>
          <a:xfrm>
            <a:off x="19208635" y="1299148"/>
            <a:ext cx="6544235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l-SI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„P2L</a:t>
            </a:r>
            <a:r>
              <a:rPr kumimoji="0" lang="sl-SI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 se financira iz sredstev </a:t>
            </a:r>
          </a:p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l-SI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EKP 2014-2020“</a:t>
            </a:r>
            <a:endParaRPr kumimoji="0" lang="sl-SI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Light"/>
            </a:endParaRPr>
          </a:p>
        </p:txBody>
      </p:sp>
      <p:cxnSp>
        <p:nvCxnSpPr>
          <p:cNvPr id="27" name="Raven povezovalnik 26"/>
          <p:cNvCxnSpPr/>
          <p:nvPr/>
        </p:nvCxnSpPr>
        <p:spPr>
          <a:xfrm>
            <a:off x="8533606" y="7160289"/>
            <a:ext cx="14407872" cy="0"/>
          </a:xfrm>
          <a:prstGeom prst="line">
            <a:avLst/>
          </a:pr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PoljeZBesedilom 27"/>
          <p:cNvSpPr txBox="1"/>
          <p:nvPr/>
        </p:nvSpPr>
        <p:spPr>
          <a:xfrm>
            <a:off x="17144994" y="11835050"/>
            <a:ext cx="710595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l-SI" sz="3600" b="1" i="0" u="none" strike="noStrike" cap="none" spc="0" normalizeH="0" dirty="0" smtClean="0">
                <a:ln>
                  <a:noFill/>
                </a:ln>
                <a:solidFill>
                  <a:srgbClr val="FF9933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RAZPIS V PRIPRAVI!</a:t>
            </a:r>
            <a:endParaRPr kumimoji="0" lang="sl-SI" sz="3600" b="1" i="0" u="none" strike="noStrike" cap="none" spc="0" normalizeH="0" baseline="0" dirty="0">
              <a:ln>
                <a:noFill/>
              </a:ln>
              <a:solidFill>
                <a:srgbClr val="FF9933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6265706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/>
          <p:cNvSpPr>
            <a:spLocks noGrp="1"/>
          </p:cNvSpPr>
          <p:nvPr>
            <p:ph type="title"/>
          </p:nvPr>
        </p:nvSpPr>
        <p:spPr>
          <a:xfrm>
            <a:off x="7680960" y="1125538"/>
            <a:ext cx="8229600" cy="1008062"/>
          </a:xfrm>
        </p:spPr>
        <p:txBody>
          <a:bodyPr>
            <a:normAutofit/>
          </a:bodyPr>
          <a:lstStyle/>
          <a:p>
            <a:r>
              <a:rPr lang="sl-SI" altLang="sl-SI" sz="4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NAMEN DELOVANJA SPS-a</a:t>
            </a:r>
            <a:endParaRPr lang="sl-SI" altLang="sl-SI" sz="4800" b="1" dirty="0" smtClean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0" y="2863470"/>
            <a:ext cx="2292184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sl-SI" sz="3200" b="1" dirty="0" smtClean="0">
                <a:solidFill>
                  <a:srgbClr val="0365C0">
                    <a:lumMod val="50000"/>
                  </a:srgbClr>
                </a:solidFill>
              </a:rPr>
              <a:t>izboljšanje </a:t>
            </a:r>
            <a:r>
              <a:rPr lang="sl-SI" sz="3200" b="1" dirty="0">
                <a:solidFill>
                  <a:srgbClr val="0365C0">
                    <a:lumMod val="50000"/>
                  </a:srgbClr>
                </a:solidFill>
              </a:rPr>
              <a:t>dostopa do finančnih virov malim in srednje velikim podjetjem v Sloveniji z ugodnimi finančnimi instrumenti.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760" y="4080340"/>
            <a:ext cx="19654000" cy="8172706"/>
          </a:xfrm>
          <a:prstGeom prst="rect">
            <a:avLst/>
          </a:prstGeom>
        </p:spPr>
      </p:pic>
      <p:sp>
        <p:nvSpPr>
          <p:cNvPr id="7" name="Elipsa 6"/>
          <p:cNvSpPr/>
          <p:nvPr/>
        </p:nvSpPr>
        <p:spPr>
          <a:xfrm>
            <a:off x="5773271" y="4607859"/>
            <a:ext cx="6669741" cy="8139953"/>
          </a:xfrm>
          <a:prstGeom prst="ellipse">
            <a:avLst/>
          </a:prstGeom>
          <a:noFill/>
          <a:ln w="76200" cap="flat">
            <a:solidFill>
              <a:srgbClr val="C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4432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05" y="1867218"/>
            <a:ext cx="18326164" cy="11272481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498940" y="401947"/>
            <a:ext cx="18809595" cy="2286000"/>
          </a:xfrm>
        </p:spPr>
        <p:txBody>
          <a:bodyPr>
            <a:normAutofit/>
          </a:bodyPr>
          <a:lstStyle/>
          <a:p>
            <a: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SEMENSKI KAPITAL </a:t>
            </a:r>
            <a:b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sl-SI" sz="36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sl-SI" sz="36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sl-SI" sz="36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oljeZBesedilom 10"/>
          <p:cNvSpPr txBox="1">
            <a:spLocks noChangeArrowheads="1"/>
          </p:cNvSpPr>
          <p:nvPr/>
        </p:nvSpPr>
        <p:spPr>
          <a:xfrm>
            <a:off x="4328252" y="6371690"/>
            <a:ext cx="1515097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marL="63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1pPr>
            <a:lvl2pPr marL="127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2pPr>
            <a:lvl3pPr marL="190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3pPr>
            <a:lvl4pPr marL="254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4pPr>
            <a:lvl5pPr marL="317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5pPr>
            <a:lvl6pPr marL="381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6pPr>
            <a:lvl7pPr marL="444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7pPr>
            <a:lvl8pPr marL="508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8pPr>
            <a:lvl9pPr marL="571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SzTx/>
              <a:buFont typeface="Wingdings 3" pitchFamily="18" charset="2"/>
              <a:buNone/>
            </a:pPr>
            <a:endParaRPr lang="sl-SI" altLang="sl-SI" sz="60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Petkotnik 15"/>
          <p:cNvSpPr/>
          <p:nvPr/>
        </p:nvSpPr>
        <p:spPr>
          <a:xfrm rot="10800000">
            <a:off x="8375903" y="9620530"/>
            <a:ext cx="15326778" cy="3091411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rgbClr val="75BB2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l-SI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PoljeZBesedilom 16"/>
          <p:cNvSpPr txBox="1"/>
          <p:nvPr/>
        </p:nvSpPr>
        <p:spPr>
          <a:xfrm>
            <a:off x="10963357" y="10332605"/>
            <a:ext cx="11920099" cy="207845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indent="-342900" algn="l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sl-SI" sz="2400" b="1" i="1" dirty="0">
                <a:solidFill>
                  <a:srgbClr val="75BB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PRVI VSTOPNI KORAKI </a:t>
            </a:r>
            <a:r>
              <a:rPr lang="sl-SI" sz="2400" b="1" i="1" dirty="0" smtClean="0">
                <a:solidFill>
                  <a:srgbClr val="75BB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TRGU ŽE NAREJENI! – SK75</a:t>
            </a:r>
          </a:p>
          <a:p>
            <a:pPr marL="571500" indent="-342900" algn="l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sl-SI" sz="2400" b="1" i="1" dirty="0">
                <a:solidFill>
                  <a:srgbClr val="75BB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ŠIRITEV IN RAST NA </a:t>
            </a:r>
            <a:r>
              <a:rPr lang="sl-SI" sz="2400" b="1" i="1" dirty="0" smtClean="0">
                <a:solidFill>
                  <a:srgbClr val="75BB2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TRGU – SK200</a:t>
            </a:r>
            <a:endParaRPr lang="sl-SI" sz="2400" i="1" dirty="0">
              <a:solidFill>
                <a:srgbClr val="75BB2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indent="-342900" algn="l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sl-SI" sz="2400" b="1" i="1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nadaljevanje </a:t>
            </a:r>
            <a:r>
              <a:rPr lang="sl-SI" sz="2400" b="1" i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financiranja razvojnih aktivnosti</a:t>
            </a:r>
            <a:endParaRPr lang="sl-SI" sz="2400" i="1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indent="-342900" algn="l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sl-SI" sz="2400" b="1" i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zaključevanje </a:t>
            </a:r>
            <a:r>
              <a:rPr lang="sl-SI" sz="2400" b="1" i="1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prototipa</a:t>
            </a:r>
            <a:endParaRPr lang="sl-SI" sz="2400" i="1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indent="-342900" algn="l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sl-SI" sz="2400" b="1" i="1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tržne analize, vstop na trg in navezovanje </a:t>
            </a:r>
            <a:r>
              <a:rPr lang="sl-SI" sz="2400" b="1" i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stikov s potencialnimi </a:t>
            </a:r>
            <a:r>
              <a:rPr lang="sl-SI" sz="2400" b="1" i="1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kupci</a:t>
            </a:r>
          </a:p>
        </p:txBody>
      </p:sp>
      <p:sp>
        <p:nvSpPr>
          <p:cNvPr id="11" name="Elipsa 10"/>
          <p:cNvSpPr/>
          <p:nvPr/>
        </p:nvSpPr>
        <p:spPr>
          <a:xfrm>
            <a:off x="19364263" y="670638"/>
            <a:ext cx="4795585" cy="4707256"/>
          </a:xfrm>
          <a:prstGeom prst="ellipse">
            <a:avLst/>
          </a:prstGeom>
          <a:solidFill>
            <a:srgbClr val="75BB2F"/>
          </a:solidFill>
          <a:ln w="28575" cap="flat" cmpd="sng" algn="ctr">
            <a:solidFill>
              <a:srgbClr val="75BB2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sl-SI" sz="3200" b="1" dirty="0" smtClean="0">
                <a:solidFill>
                  <a:srgbClr val="FFFFFF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RAZVOJNA FAZA</a:t>
            </a: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/vstop</a:t>
            </a:r>
            <a:r>
              <a:rPr kumimoji="0" lang="sl-SI" sz="32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trg/</a:t>
            </a:r>
            <a:endParaRPr kumimoji="0" lang="sl-SI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PoljeZBesedilom 11"/>
          <p:cNvSpPr txBox="1"/>
          <p:nvPr/>
        </p:nvSpPr>
        <p:spPr>
          <a:xfrm>
            <a:off x="10449455" y="9694919"/>
            <a:ext cx="647395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l-SI" sz="2400" b="1" i="1" u="none" strike="noStrike" cap="none" spc="0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NAMEN 2. RAZVOJNE</a:t>
            </a:r>
            <a:r>
              <a:rPr kumimoji="0" lang="sl-SI" sz="2400" b="1" i="1" u="none" strike="noStrike" cap="none" spc="0" normalizeH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 FAZE:</a:t>
            </a:r>
            <a:endParaRPr kumimoji="0" lang="sl-SI" sz="2400" b="1" i="1" u="none" strike="noStrike" cap="none" spc="0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Light"/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8724093" y="10534643"/>
            <a:ext cx="189107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l-SI" sz="2400" b="1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POZOR!</a:t>
            </a:r>
            <a:endParaRPr kumimoji="0" lang="sl-SI" sz="24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Light"/>
            </a:endParaRPr>
          </a:p>
        </p:txBody>
      </p:sp>
      <p:cxnSp>
        <p:nvCxnSpPr>
          <p:cNvPr id="9" name="Raven puščični povezovalnik 8"/>
          <p:cNvCxnSpPr/>
          <p:nvPr/>
        </p:nvCxnSpPr>
        <p:spPr>
          <a:xfrm>
            <a:off x="10449455" y="10775576"/>
            <a:ext cx="738498" cy="0"/>
          </a:xfrm>
          <a:prstGeom prst="straightConnector1">
            <a:avLst/>
          </a:prstGeom>
          <a:noFill/>
          <a:ln w="38100" cap="flat">
            <a:solidFill>
              <a:srgbClr val="C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1055064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jeZBesedilom 10"/>
          <p:cNvSpPr txBox="1"/>
          <p:nvPr/>
        </p:nvSpPr>
        <p:spPr>
          <a:xfrm>
            <a:off x="0" y="12843966"/>
            <a:ext cx="24384000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b="1" dirty="0" smtClean="0">
                <a:solidFill>
                  <a:srgbClr val="FFFFFF"/>
                </a:solidFill>
              </a:rPr>
              <a:t>DEJAVNOST: Razvoj informacijskih tehnologij in spletnih aplikacij</a:t>
            </a:r>
            <a:endParaRPr lang="sl-SI" b="1" dirty="0">
              <a:solidFill>
                <a:srgbClr val="FFFFFF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0688" y="922886"/>
            <a:ext cx="4419619" cy="1322067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1013013" y="2615726"/>
            <a:ext cx="226269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b="1" dirty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Datafy.it</a:t>
            </a:r>
            <a:r>
              <a:rPr lang="sl-SI" sz="2400" b="1" dirty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je »big data« iskalnik poslovnih kontaktov v več kot 100 državah po svetu, katerega </a:t>
            </a:r>
            <a:r>
              <a:rPr lang="sl-SI" sz="2400" b="1" dirty="0" smtClean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razvija</a:t>
            </a:r>
          </a:p>
          <a:p>
            <a:r>
              <a:rPr lang="sl-SI" sz="2400" b="1" dirty="0" smtClean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l-SI" sz="2400" b="1" dirty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podjetja </a:t>
            </a:r>
            <a:r>
              <a:rPr lang="sl-SI" sz="2400" b="1" dirty="0" err="1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SmartPa</a:t>
            </a:r>
            <a:r>
              <a:rPr lang="sl-SI" sz="2400" b="1" dirty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član </a:t>
            </a:r>
            <a:r>
              <a:rPr lang="sl-SI" sz="2400" b="1" dirty="0" err="1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Start:up</a:t>
            </a:r>
            <a:r>
              <a:rPr lang="sl-SI" sz="2400" b="1" dirty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 </a:t>
            </a:r>
            <a:r>
              <a:rPr lang="sl-SI" sz="2400" b="1" dirty="0" err="1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Geek</a:t>
            </a:r>
            <a:r>
              <a:rPr lang="sl-SI" sz="2400" b="1" dirty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 </a:t>
            </a:r>
            <a:r>
              <a:rPr lang="sl-SI" sz="2400" b="1" dirty="0" err="1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House</a:t>
            </a:r>
            <a:r>
              <a:rPr lang="sl-SI" sz="2400" b="1" dirty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pospeševalnika. </a:t>
            </a:r>
            <a:endParaRPr lang="sl-SI" sz="2400" b="1" dirty="0" smtClean="0">
              <a:solidFill>
                <a:srgbClr val="0365C0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sl-SI" sz="2400" b="1" dirty="0">
              <a:solidFill>
                <a:srgbClr val="0365C0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PoljeZBesedilom 9"/>
          <p:cNvSpPr txBox="1"/>
          <p:nvPr/>
        </p:nvSpPr>
        <p:spPr>
          <a:xfrm>
            <a:off x="7794736" y="844883"/>
            <a:ext cx="805030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l-SI" sz="3600" b="1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PRIMER DOBRE PRAKSE</a:t>
            </a:r>
            <a:endParaRPr kumimoji="0" lang="sl-SI" sz="3600" b="1" i="0" u="none" strike="noStrike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Light"/>
            </a:endParaRPr>
          </a:p>
        </p:txBody>
      </p:sp>
      <p:pic>
        <p:nvPicPr>
          <p:cNvPr id="1026" name="Picture 2" descr="datafy.i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212" y="8699252"/>
            <a:ext cx="5316070" cy="379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6931845" y="1372919"/>
            <a:ext cx="10206393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l-SI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PODJETJE </a:t>
            </a:r>
            <a:r>
              <a:rPr lang="sl-SI" b="1" dirty="0" err="1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SmartPA</a:t>
            </a:r>
            <a:r>
              <a:rPr lang="sl-SI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d.o.o.</a:t>
            </a:r>
            <a:endParaRPr kumimoji="0" lang="sl-SI" sz="5000" b="1" i="0" u="none" strike="noStrike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Light"/>
            </a:endParaRPr>
          </a:p>
        </p:txBody>
      </p:sp>
      <p:sp>
        <p:nvSpPr>
          <p:cNvPr id="4" name="Puščica dol 3"/>
          <p:cNvSpPr/>
          <p:nvPr/>
        </p:nvSpPr>
        <p:spPr>
          <a:xfrm>
            <a:off x="10795138" y="3668976"/>
            <a:ext cx="2203685" cy="1128845"/>
          </a:xfrm>
          <a:prstGeom prst="downArrow">
            <a:avLst/>
          </a:prstGeom>
          <a:solidFill>
            <a:srgbClr val="92D05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l-SI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506429" y="7199856"/>
            <a:ext cx="2305722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 latinLnBrk="1" hangingPunct="0"/>
            <a:r>
              <a:rPr lang="sl-SI" sz="3200" b="1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Kaj so storili?</a:t>
            </a:r>
          </a:p>
          <a:p>
            <a:pPr rtl="0" latinLnBrk="1" hangingPunct="0"/>
            <a:r>
              <a:rPr lang="sl-SI" sz="32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prijavili </a:t>
            </a:r>
            <a:r>
              <a:rPr lang="sl-SI" sz="32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se v </a:t>
            </a:r>
            <a:r>
              <a:rPr lang="sl-SI" sz="32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predselekcijski</a:t>
            </a:r>
            <a:r>
              <a:rPr lang="sl-SI" sz="32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postopek v okviru Start up Iniciative: </a:t>
            </a:r>
            <a:r>
              <a:rPr lang="sl-SI" sz="3200" b="1" u="sng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http:/www.startup.si/</a:t>
            </a:r>
          </a:p>
          <a:p>
            <a:pPr rtl="0" latinLnBrk="1" hangingPunct="0"/>
            <a:r>
              <a:rPr lang="sl-SI" sz="32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(pomoč pri pripravi kakovostne vloge,…)</a:t>
            </a:r>
          </a:p>
          <a:p>
            <a:pPr rtl="0" latinLnBrk="1" hangingPunct="0"/>
            <a:r>
              <a:rPr lang="sl-SI" sz="32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sodelovanje </a:t>
            </a:r>
            <a:r>
              <a:rPr lang="sl-SI" sz="32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DEMO DNEVU</a:t>
            </a:r>
          </a:p>
          <a:p>
            <a:pPr rtl="0" latinLnBrk="1" hangingPunct="0"/>
            <a:r>
              <a:rPr lang="sl-SI" sz="32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sodelovanje </a:t>
            </a:r>
            <a:r>
              <a:rPr lang="sl-SI" sz="32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REGIJSKIH PREDSTAVITVAH</a:t>
            </a:r>
          </a:p>
        </p:txBody>
      </p:sp>
      <p:sp>
        <p:nvSpPr>
          <p:cNvPr id="8" name="Pravokotnik 7"/>
          <p:cNvSpPr/>
          <p:nvPr/>
        </p:nvSpPr>
        <p:spPr>
          <a:xfrm>
            <a:off x="1434353" y="4678479"/>
            <a:ext cx="2153322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 latinLnBrk="1" hangingPunct="0"/>
            <a:r>
              <a:rPr lang="sl-SI" sz="3600" b="1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Kaj so potrebovali?</a:t>
            </a:r>
          </a:p>
          <a:p>
            <a:pPr rtl="0" latinLnBrk="1" hangingPunct="0"/>
            <a:r>
              <a:rPr lang="sl-SI" sz="32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iskali so SREDSTVA ZA RAZVOJ INOVATIVNEGA PROJKETA „DATAFY.IT“ – iskalnik poslovnih kontaktov</a:t>
            </a:r>
          </a:p>
          <a:p>
            <a:pPr rtl="0" latinLnBrk="1" hangingPunct="0"/>
            <a:r>
              <a:rPr lang="sl-SI" sz="32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potrebovali </a:t>
            </a:r>
            <a:r>
              <a:rPr lang="sl-SI" sz="32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do 75.000 EUR zagonskih sredstev za hitrejši razvoj produkta in hitrejši vstop na trg</a:t>
            </a:r>
          </a:p>
          <a:p>
            <a:pPr marL="457200" indent="-457200" algn="l" rtl="0" latinLnBrk="1" hangingPunct="0">
              <a:buFont typeface="Wingdings" panose="05000000000000000000" pitchFamily="2" charset="2"/>
              <a:buChar char="§"/>
            </a:pPr>
            <a:endParaRPr lang="sl-SI" sz="5400" b="1" dirty="0">
              <a:solidFill>
                <a:srgbClr val="0365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uščica dol 12"/>
          <p:cNvSpPr/>
          <p:nvPr/>
        </p:nvSpPr>
        <p:spPr>
          <a:xfrm>
            <a:off x="10810216" y="6249581"/>
            <a:ext cx="2255841" cy="1019036"/>
          </a:xfrm>
          <a:prstGeom prst="downArrow">
            <a:avLst/>
          </a:prstGeom>
          <a:solidFill>
            <a:srgbClr val="92D05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l-SI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PoljeZBesedilom 13"/>
          <p:cNvSpPr txBox="1"/>
          <p:nvPr/>
        </p:nvSpPr>
        <p:spPr>
          <a:xfrm>
            <a:off x="2206056" y="10595317"/>
            <a:ext cx="19657970" cy="3211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9600" b="1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SK75 </a:t>
            </a:r>
          </a:p>
          <a:p>
            <a:pPr rtl="0" latinLnBrk="1" hangingPunct="0"/>
            <a:r>
              <a:rPr lang="sl-SI" sz="4000" b="1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SEMENSKI KAPITAL /konvertibilno posojilo/ </a:t>
            </a:r>
            <a:endParaRPr lang="sl-SI" sz="4000" b="1" dirty="0">
              <a:solidFill>
                <a:srgbClr val="92D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rtl="0" latinLnBrk="1" hangingPunct="0"/>
            <a:r>
              <a:rPr lang="sl-SI" sz="6600" b="1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sl-SI" sz="6600" b="1" dirty="0">
              <a:solidFill>
                <a:srgbClr val="92D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Puščica dol 14"/>
          <p:cNvSpPr/>
          <p:nvPr/>
        </p:nvSpPr>
        <p:spPr>
          <a:xfrm>
            <a:off x="11056746" y="9754401"/>
            <a:ext cx="2009311" cy="1101119"/>
          </a:xfrm>
          <a:prstGeom prst="downArrow">
            <a:avLst/>
          </a:prstGeom>
          <a:solidFill>
            <a:srgbClr val="92D05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l-SI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563036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569" y="1963393"/>
            <a:ext cx="18326164" cy="11272481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552329" y="-143639"/>
            <a:ext cx="18809595" cy="2286000"/>
          </a:xfrm>
        </p:spPr>
        <p:txBody>
          <a:bodyPr>
            <a:normAutofit/>
          </a:bodyPr>
          <a:lstStyle/>
          <a:p>
            <a:pPr algn="l"/>
            <a: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SEMENSKI KAPITAL</a:t>
            </a:r>
            <a:b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sl-SI" sz="36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/konvertibilno posojilo – SK75)</a:t>
            </a:r>
            <a:endParaRPr lang="sl-SI" sz="36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oljeZBesedilom 10"/>
          <p:cNvSpPr txBox="1">
            <a:spLocks noChangeArrowheads="1"/>
          </p:cNvSpPr>
          <p:nvPr/>
        </p:nvSpPr>
        <p:spPr>
          <a:xfrm>
            <a:off x="4328252" y="6371690"/>
            <a:ext cx="1515097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marL="63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1pPr>
            <a:lvl2pPr marL="127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2pPr>
            <a:lvl3pPr marL="190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3pPr>
            <a:lvl4pPr marL="254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4pPr>
            <a:lvl5pPr marL="317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5pPr>
            <a:lvl6pPr marL="381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6pPr>
            <a:lvl7pPr marL="444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7pPr>
            <a:lvl8pPr marL="508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8pPr>
            <a:lvl9pPr marL="571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SzTx/>
              <a:buFont typeface="Wingdings 3" pitchFamily="18" charset="2"/>
              <a:buNone/>
            </a:pPr>
            <a:endParaRPr lang="sl-SI" altLang="sl-SI" sz="60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Petkotnik 15"/>
          <p:cNvSpPr/>
          <p:nvPr/>
        </p:nvSpPr>
        <p:spPr>
          <a:xfrm rot="10800000">
            <a:off x="8526282" y="2127836"/>
            <a:ext cx="15026290" cy="8852480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rgbClr val="75BB2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4764766" y="4295438"/>
            <a:ext cx="3674845" cy="1225296"/>
          </a:xfrm>
          <a:prstGeom prst="rect">
            <a:avLst/>
          </a:prstGeom>
          <a:noFill/>
          <a:ln w="76200" cap="flat">
            <a:solidFill>
              <a:srgbClr val="75BB2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12181339" y="2219002"/>
            <a:ext cx="10672287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48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OPIS PRODUKTA</a:t>
            </a:r>
            <a:endParaRPr lang="sl-SI" sz="48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Pravokotnik 7"/>
          <p:cNvSpPr/>
          <p:nvPr/>
        </p:nvSpPr>
        <p:spPr>
          <a:xfrm>
            <a:off x="13144393" y="5089540"/>
            <a:ext cx="9838944" cy="718145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40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SEMENSKI KAPITAL </a:t>
            </a:r>
            <a:endParaRPr lang="sl-SI" sz="40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Večkraten dokument 14"/>
          <p:cNvSpPr/>
          <p:nvPr/>
        </p:nvSpPr>
        <p:spPr>
          <a:xfrm>
            <a:off x="16746566" y="8982896"/>
            <a:ext cx="2421119" cy="1943523"/>
          </a:xfrm>
          <a:prstGeom prst="flowChartMultidocumen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sl-SI" b="1" dirty="0">
                <a:solidFill>
                  <a:srgbClr val="FFFFFF"/>
                </a:solidFill>
              </a:rPr>
              <a:t>MSP</a:t>
            </a:r>
          </a:p>
        </p:txBody>
      </p:sp>
      <p:sp>
        <p:nvSpPr>
          <p:cNvPr id="18" name="Desna puščica 17"/>
          <p:cNvSpPr/>
          <p:nvPr/>
        </p:nvSpPr>
        <p:spPr>
          <a:xfrm rot="5400000">
            <a:off x="16225283" y="7020458"/>
            <a:ext cx="3087824" cy="837056"/>
          </a:xfrm>
          <a:prstGeom prst="rightArrow">
            <a:avLst/>
          </a:prstGeom>
          <a:solidFill>
            <a:srgbClr val="92D050"/>
          </a:solidFill>
          <a:ln w="12700" cap="flat">
            <a:noFill/>
            <a:miter lim="4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20" name="Desna puščica 19"/>
          <p:cNvSpPr/>
          <p:nvPr/>
        </p:nvSpPr>
        <p:spPr>
          <a:xfrm rot="5400000">
            <a:off x="17370781" y="4171271"/>
            <a:ext cx="796828" cy="837056"/>
          </a:xfrm>
          <a:prstGeom prst="rightArrow">
            <a:avLst/>
          </a:prstGeom>
          <a:solidFill>
            <a:srgbClr val="92D050"/>
          </a:solidFill>
          <a:ln w="12700" cap="flat">
            <a:noFill/>
            <a:miter lim="4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27" name="Prekinitev 26"/>
          <p:cNvSpPr/>
          <p:nvPr/>
        </p:nvSpPr>
        <p:spPr>
          <a:xfrm>
            <a:off x="15163824" y="6361533"/>
            <a:ext cx="5210742" cy="1642262"/>
          </a:xfrm>
          <a:prstGeom prst="flowChartTerminator">
            <a:avLst/>
          </a:prstGeom>
          <a:solidFill>
            <a:srgbClr val="92D050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defTabSz="914400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sl-SI" sz="2000" b="1" i="1" kern="12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4400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l-SI" sz="2000" b="1" i="1" kern="12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SK75 </a:t>
            </a:r>
            <a:r>
              <a:rPr lang="sl-SI" sz="2000" b="1" i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konvertibilno </a:t>
            </a:r>
            <a:r>
              <a:rPr lang="sl-SI" sz="2000" b="1" i="1" kern="12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posojilo</a:t>
            </a:r>
          </a:p>
          <a:p>
            <a:pPr defTabSz="914400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sl-SI" sz="2000" b="1" i="1" kern="12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4400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l-SI" sz="2000" b="1" i="1" kern="12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(podjetja mlajša od 5 let in starejša od 6 mesecev )</a:t>
            </a:r>
          </a:p>
          <a:p>
            <a:pPr defTabSz="914400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sl-SI" sz="2000" b="1" i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4400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sl-SI" sz="2000" b="1" i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Elipsa 28"/>
          <p:cNvSpPr/>
          <p:nvPr/>
        </p:nvSpPr>
        <p:spPr>
          <a:xfrm>
            <a:off x="7960316" y="5448612"/>
            <a:ext cx="1589314" cy="663615"/>
          </a:xfrm>
          <a:prstGeom prst="ellipse">
            <a:avLst/>
          </a:prstGeom>
          <a:solidFill>
            <a:srgbClr val="92D05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24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SK75</a:t>
            </a:r>
            <a:endParaRPr lang="sl-SI" sz="24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12" descr="Logotip_brez_vsebin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65244" y="3109741"/>
            <a:ext cx="3822623" cy="980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07834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lika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46" y="2398573"/>
            <a:ext cx="18326164" cy="1126638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16617" y="-113552"/>
            <a:ext cx="18809595" cy="2286000"/>
          </a:xfrm>
        </p:spPr>
        <p:txBody>
          <a:bodyPr>
            <a:normAutofit/>
          </a:bodyPr>
          <a:lstStyle/>
          <a:p>
            <a:pPr algn="l"/>
            <a: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SEMENSKI KAPITAL</a:t>
            </a:r>
            <a:b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sl-SI" sz="36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/konvertibilno posojilo – SK75/</a:t>
            </a:r>
            <a:endParaRPr lang="sl-SI" sz="36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oljeZBesedilom 10"/>
          <p:cNvSpPr txBox="1">
            <a:spLocks noChangeArrowheads="1"/>
          </p:cNvSpPr>
          <p:nvPr/>
        </p:nvSpPr>
        <p:spPr>
          <a:xfrm>
            <a:off x="4328252" y="6371690"/>
            <a:ext cx="1515097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marL="63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1pPr>
            <a:lvl2pPr marL="127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2pPr>
            <a:lvl3pPr marL="190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3pPr>
            <a:lvl4pPr marL="254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4pPr>
            <a:lvl5pPr marL="317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5pPr>
            <a:lvl6pPr marL="381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6pPr>
            <a:lvl7pPr marL="444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7pPr>
            <a:lvl8pPr marL="508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8pPr>
            <a:lvl9pPr marL="571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SzTx/>
              <a:buFont typeface="Wingdings 3" pitchFamily="18" charset="2"/>
              <a:buNone/>
            </a:pPr>
            <a:endParaRPr lang="sl-SI" altLang="sl-SI" sz="60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Petkotnik 15"/>
          <p:cNvSpPr/>
          <p:nvPr/>
        </p:nvSpPr>
        <p:spPr>
          <a:xfrm rot="10800000">
            <a:off x="8090337" y="1178098"/>
            <a:ext cx="15746890" cy="12233843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rgbClr val="75BB2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4758602" y="4724817"/>
            <a:ext cx="3627256" cy="1367683"/>
          </a:xfrm>
          <a:prstGeom prst="rect">
            <a:avLst/>
          </a:prstGeom>
          <a:noFill/>
          <a:ln w="76200" cap="flat">
            <a:solidFill>
              <a:srgbClr val="75BB2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11958209" y="2252857"/>
            <a:ext cx="10672287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48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OSNOVNE ZNAČILNOSTI</a:t>
            </a:r>
            <a:endParaRPr lang="sl-SI" sz="48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Elipsa 28"/>
          <p:cNvSpPr/>
          <p:nvPr/>
        </p:nvSpPr>
        <p:spPr>
          <a:xfrm>
            <a:off x="7648868" y="6857530"/>
            <a:ext cx="1650925" cy="663615"/>
          </a:xfrm>
          <a:prstGeom prst="ellipse">
            <a:avLst/>
          </a:prstGeom>
          <a:solidFill>
            <a:srgbClr val="92D05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24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SK75</a:t>
            </a:r>
            <a:endParaRPr lang="sl-SI" sz="24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PoljeZBesedilom 20"/>
          <p:cNvSpPr txBox="1"/>
          <p:nvPr/>
        </p:nvSpPr>
        <p:spPr>
          <a:xfrm>
            <a:off x="12076357" y="4274505"/>
            <a:ext cx="5990856" cy="3795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višina vložka v podjetje</a:t>
            </a:r>
          </a:p>
          <a:p>
            <a:pPr algn="l" fontAlgn="t"/>
            <a:endParaRPr lang="sl-SI" sz="2400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 fontAlgn="t">
              <a:buFont typeface="Wingdings" panose="05000000000000000000" pitchFamily="2" charset="2"/>
              <a:buChar char="§"/>
            </a:pPr>
            <a:r>
              <a:rPr lang="sl-SI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l-SI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doba finaciranja</a:t>
            </a:r>
          </a:p>
          <a:p>
            <a:pPr algn="l" fontAlgn="t"/>
            <a:r>
              <a:rPr lang="sl-SI" sz="24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endParaRPr lang="sl-SI" sz="24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r>
              <a:rPr lang="sl-SI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endParaRPr lang="sl-SI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okvirno letno št. podprtih podjetij</a:t>
            </a: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endParaRPr lang="sl-SI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vključen „SPS DVOJČEK“</a:t>
            </a:r>
          </a:p>
          <a:p>
            <a:pPr marL="457200" indent="-457200" fontAlgn="t">
              <a:buFont typeface="Wingdings" panose="05000000000000000000" pitchFamily="2" charset="2"/>
              <a:buChar char="§"/>
            </a:pPr>
            <a:endParaRPr lang="sl-SI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PoljeZBesedilom 21"/>
          <p:cNvSpPr txBox="1"/>
          <p:nvPr/>
        </p:nvSpPr>
        <p:spPr>
          <a:xfrm>
            <a:off x="18050164" y="3205300"/>
            <a:ext cx="6223763" cy="792011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fontAlgn="t"/>
            <a:endParaRPr lang="sl-SI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endParaRPr lang="sl-SI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r>
              <a:rPr lang="sl-SI" sz="2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75.000 EUR</a:t>
            </a:r>
          </a:p>
          <a:p>
            <a:pPr algn="l" fontAlgn="t"/>
            <a:endParaRPr lang="sl-SI" sz="2400" b="1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r>
              <a:rPr lang="sl-SI" sz="2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2 leti</a:t>
            </a:r>
          </a:p>
          <a:p>
            <a:pPr algn="l" fontAlgn="t"/>
            <a:r>
              <a:rPr lang="sl-SI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(moratorij na vračilo konv. </a:t>
            </a:r>
            <a:r>
              <a:rPr lang="sl-SI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sl-SI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osojila do </a:t>
            </a:r>
          </a:p>
          <a:p>
            <a:pPr algn="l" fontAlgn="t"/>
            <a:r>
              <a:rPr lang="sl-SI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let z možnostjo podaljšanja )</a:t>
            </a:r>
          </a:p>
          <a:p>
            <a:pPr algn="l" fontAlgn="t"/>
            <a:endParaRPr lang="sl-SI" sz="2400" b="1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r>
              <a:rPr lang="sl-SI" sz="2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cca 20 podjetij</a:t>
            </a:r>
          </a:p>
          <a:p>
            <a:pPr algn="l" fontAlgn="t"/>
            <a:r>
              <a:rPr lang="sl-SI" sz="2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sl-SI" sz="2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r>
              <a:rPr lang="sl-SI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Coaching programi:</a:t>
            </a: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sl-SI" sz="2000" b="1" dirty="0">
                <a:solidFill>
                  <a:prstClr val="white">
                    <a:lumMod val="50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regijske promocijske predstavitve</a:t>
            </a: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sl-SI" sz="2000" b="1" dirty="0">
                <a:solidFill>
                  <a:prstClr val="white">
                    <a:lumMod val="50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izobraževalne delavnice</a:t>
            </a: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sl-SI" sz="2000" b="1" dirty="0">
                <a:solidFill>
                  <a:prstClr val="white">
                    <a:lumMod val="50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delovni vikendi</a:t>
            </a: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sl-SI" sz="2000" b="1" dirty="0">
                <a:solidFill>
                  <a:prstClr val="white">
                    <a:lumMod val="50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demo dnevi</a:t>
            </a: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sl-SI" sz="2000" b="1" dirty="0">
                <a:solidFill>
                  <a:prstClr val="white">
                    <a:lumMod val="50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različne START UP šole</a:t>
            </a: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sl-SI" sz="2000" b="1" dirty="0">
                <a:solidFill>
                  <a:prstClr val="white">
                    <a:lumMod val="50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mentorji</a:t>
            </a:r>
            <a:endParaRPr lang="sl-SI" sz="2000" dirty="0">
              <a:solidFill>
                <a:prstClr val="white">
                  <a:lumMod val="5000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endParaRPr lang="sl-SI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fontAlgn="t">
              <a:buFont typeface="Wingdings" panose="05000000000000000000" pitchFamily="2" charset="2"/>
              <a:buChar char="§"/>
            </a:pPr>
            <a:endParaRPr lang="sl-SI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5" name="Raven povezovalnik 24"/>
          <p:cNvCxnSpPr/>
          <p:nvPr/>
        </p:nvCxnSpPr>
        <p:spPr>
          <a:xfrm>
            <a:off x="11259312" y="4735093"/>
            <a:ext cx="12399264" cy="0"/>
          </a:xfrm>
          <a:prstGeom prst="line">
            <a:avLst/>
          </a:pr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Raven povezovalnik 30"/>
          <p:cNvCxnSpPr/>
          <p:nvPr/>
        </p:nvCxnSpPr>
        <p:spPr>
          <a:xfrm>
            <a:off x="11094720" y="6900880"/>
            <a:ext cx="12563856" cy="0"/>
          </a:xfrm>
          <a:prstGeom prst="line">
            <a:avLst/>
          </a:pr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Raven povezovalnik 18"/>
          <p:cNvCxnSpPr/>
          <p:nvPr/>
        </p:nvCxnSpPr>
        <p:spPr>
          <a:xfrm>
            <a:off x="11094720" y="5876204"/>
            <a:ext cx="12563856" cy="0"/>
          </a:xfrm>
          <a:prstGeom prst="line">
            <a:avLst/>
          </a:pr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Raven povezovalnik 31"/>
          <p:cNvCxnSpPr/>
          <p:nvPr/>
        </p:nvCxnSpPr>
        <p:spPr>
          <a:xfrm>
            <a:off x="17979574" y="3360612"/>
            <a:ext cx="0" cy="8764332"/>
          </a:xfrm>
          <a:prstGeom prst="line">
            <a:avLst/>
          </a:prstGeom>
          <a:noFill/>
          <a:ln w="3810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PoljeZBesedilom 19"/>
          <p:cNvSpPr txBox="1"/>
          <p:nvPr/>
        </p:nvSpPr>
        <p:spPr>
          <a:xfrm>
            <a:off x="11050672" y="3554144"/>
            <a:ext cx="63685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rtl="0" latinLnBrk="1" hangingPunct="0">
              <a:buFont typeface="Wingdings" panose="05000000000000000000" pitchFamily="2" charset="2"/>
              <a:buChar char="§"/>
            </a:pPr>
            <a:r>
              <a:rPr lang="sl-SI" sz="2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sl-SI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 razpisanih sredstev </a:t>
            </a:r>
            <a:endParaRPr lang="sl-SI" sz="28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PoljeZBesedilom 22"/>
          <p:cNvSpPr txBox="1"/>
          <p:nvPr/>
        </p:nvSpPr>
        <p:spPr>
          <a:xfrm>
            <a:off x="16171248" y="3464854"/>
            <a:ext cx="63685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28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1,5 mio EUR</a:t>
            </a:r>
            <a:endParaRPr lang="sl-SI" sz="28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4" name="Raven povezovalnik 23"/>
          <p:cNvCxnSpPr/>
          <p:nvPr/>
        </p:nvCxnSpPr>
        <p:spPr>
          <a:xfrm>
            <a:off x="11528612" y="4054740"/>
            <a:ext cx="12129964" cy="1"/>
          </a:xfrm>
          <a:prstGeom prst="line">
            <a:avLst/>
          </a:pr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Raven povezovalnik 26"/>
          <p:cNvCxnSpPr/>
          <p:nvPr/>
        </p:nvCxnSpPr>
        <p:spPr>
          <a:xfrm>
            <a:off x="12263102" y="10256665"/>
            <a:ext cx="11574125" cy="88455"/>
          </a:xfrm>
          <a:prstGeom prst="line">
            <a:avLst/>
          </a:pr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PoljeZBesedilom 27"/>
          <p:cNvSpPr txBox="1"/>
          <p:nvPr/>
        </p:nvSpPr>
        <p:spPr>
          <a:xfrm>
            <a:off x="12099337" y="10477527"/>
            <a:ext cx="6368532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rtl="0" latinLnBrk="1" hangingPunct="0">
              <a:buFont typeface="Wingdings" panose="05000000000000000000" pitchFamily="2" charset="2"/>
              <a:buChar char="§"/>
            </a:pPr>
            <a:r>
              <a:rPr lang="sl-SI" sz="2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sl-SI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rijava v pred-selekcijski </a:t>
            </a:r>
          </a:p>
          <a:p>
            <a:pPr rtl="0" latinLnBrk="1" hangingPunct="0"/>
            <a:r>
              <a:rPr lang="sl-SI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postopek:</a:t>
            </a:r>
            <a:endParaRPr lang="sl-SI" sz="28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PoljeZBesedilom 29"/>
          <p:cNvSpPr txBox="1"/>
          <p:nvPr/>
        </p:nvSpPr>
        <p:spPr>
          <a:xfrm>
            <a:off x="16154210" y="10314667"/>
            <a:ext cx="7297108" cy="902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28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sl-SI" sz="28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12. aprila 2016 </a:t>
            </a:r>
          </a:p>
          <a:p>
            <a:pPr rtl="0" latinLnBrk="1" hangingPunct="0"/>
            <a:r>
              <a:rPr lang="sl-SI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(prvo odpiranje)</a:t>
            </a:r>
            <a:endParaRPr lang="sl-SI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PoljeZBesedilom 32"/>
          <p:cNvSpPr txBox="1"/>
          <p:nvPr/>
        </p:nvSpPr>
        <p:spPr>
          <a:xfrm>
            <a:off x="16450245" y="11241242"/>
            <a:ext cx="7297108" cy="902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28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sl-SI" sz="28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9. septembra 2016 </a:t>
            </a:r>
          </a:p>
          <a:p>
            <a:pPr rtl="0" latinLnBrk="1" hangingPunct="0"/>
            <a:r>
              <a:rPr lang="sl-SI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(prvo odpiranje)</a:t>
            </a:r>
            <a:endParaRPr lang="sl-SI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PoljeZBesedilom 33"/>
          <p:cNvSpPr txBox="1"/>
          <p:nvPr/>
        </p:nvSpPr>
        <p:spPr>
          <a:xfrm>
            <a:off x="17339119" y="12599275"/>
            <a:ext cx="710595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l-SI" sz="3600" b="1" i="0" u="none" strike="noStrike" cap="none" spc="0" normalizeH="0" dirty="0" smtClean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RAZPIS V PRIPRAVI!</a:t>
            </a:r>
            <a:endParaRPr kumimoji="0" lang="sl-SI" sz="3600" b="1" i="0" u="none" strike="noStrike" cap="none" spc="0" normalizeH="0" baseline="0" dirty="0">
              <a:ln>
                <a:noFill/>
              </a:ln>
              <a:solidFill>
                <a:srgbClr val="92D050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2930193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/>
          <p:cNvSpPr/>
          <p:nvPr/>
        </p:nvSpPr>
        <p:spPr>
          <a:xfrm>
            <a:off x="6311020" y="1456495"/>
            <a:ext cx="121205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600" b="1" dirty="0" smtClean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PODJETJE CHIPOLO d.o.o. </a:t>
            </a:r>
            <a:endParaRPr lang="sl-SI" sz="3600" b="1" dirty="0">
              <a:solidFill>
                <a:srgbClr val="0365C0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PoljeZBesedilom 10"/>
          <p:cNvSpPr txBox="1"/>
          <p:nvPr/>
        </p:nvSpPr>
        <p:spPr>
          <a:xfrm>
            <a:off x="0" y="13136158"/>
            <a:ext cx="24384000" cy="53347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28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DEJAVNOST PODJETJA: Razvoj elektronike</a:t>
            </a:r>
            <a:endParaRPr lang="sl-SI" sz="28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600" y="3318047"/>
            <a:ext cx="3933545" cy="2857499"/>
          </a:xfrm>
          <a:prstGeom prst="rect">
            <a:avLst/>
          </a:prstGeom>
        </p:spPr>
      </p:pic>
      <p:sp>
        <p:nvSpPr>
          <p:cNvPr id="8" name="Pravokotnik 7"/>
          <p:cNvSpPr/>
          <p:nvPr/>
        </p:nvSpPr>
        <p:spPr>
          <a:xfrm>
            <a:off x="3012140" y="2386065"/>
            <a:ext cx="187183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b="1" dirty="0" err="1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Chipolo</a:t>
            </a:r>
            <a:r>
              <a:rPr lang="sl-SI" sz="2400" b="1" dirty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je pameten dizajnerski obesek, ki uporabnikom pomaga iskati oziroma najti pomembne založene ali izgubljene stvari, kot so ključi, denarnica, računalnik ali torbica, z njim pa lahko opremimo tudi otroka ali hišnega ljubljenčka</a:t>
            </a:r>
            <a:endParaRPr lang="sl-SI" sz="2400" dirty="0">
              <a:solidFill>
                <a:srgbClr val="0365C0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600" y="6148165"/>
            <a:ext cx="3933545" cy="3580959"/>
          </a:xfrm>
          <a:prstGeom prst="rect">
            <a:avLst/>
          </a:prstGeom>
        </p:spPr>
      </p:pic>
      <p:sp>
        <p:nvSpPr>
          <p:cNvPr id="2" name="PoljeZBesedilom 1"/>
          <p:cNvSpPr txBox="1"/>
          <p:nvPr/>
        </p:nvSpPr>
        <p:spPr>
          <a:xfrm>
            <a:off x="6311022" y="549289"/>
            <a:ext cx="11170024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l-SI" sz="4800" b="1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PRIMER DOBRE PRAKSE</a:t>
            </a:r>
            <a:endParaRPr kumimoji="0" lang="sl-SI" sz="4800" b="1" i="0" u="none" strike="noStrike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Light"/>
            </a:endParaRPr>
          </a:p>
        </p:txBody>
      </p:sp>
      <p:sp>
        <p:nvSpPr>
          <p:cNvPr id="3" name="Puščica dol 2"/>
          <p:cNvSpPr/>
          <p:nvPr/>
        </p:nvSpPr>
        <p:spPr>
          <a:xfrm>
            <a:off x="10757516" y="3217062"/>
            <a:ext cx="2277036" cy="1166548"/>
          </a:xfrm>
          <a:prstGeom prst="downArrow">
            <a:avLst/>
          </a:prstGeom>
          <a:solidFill>
            <a:srgbClr val="92D050"/>
          </a:solidFill>
          <a:ln w="12700" cap="flat">
            <a:solidFill>
              <a:srgbClr val="75BB2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l-SI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2931459" y="4306666"/>
            <a:ext cx="185210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 latinLnBrk="1" hangingPunct="0"/>
            <a:r>
              <a:rPr lang="sl-SI" sz="2800" b="1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Kaj so potrebovali?</a:t>
            </a:r>
          </a:p>
          <a:p>
            <a:pPr rtl="0" latinLnBrk="1" hangingPunct="0"/>
            <a:r>
              <a:rPr lang="sl-SI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iskali so SREDSTVA ZA HITER RAZVOJ INOVATIVNEGA PROJKETA „CHIPOLO“ – pameten obesek, </a:t>
            </a:r>
          </a:p>
          <a:p>
            <a:pPr rtl="0" latinLnBrk="1" hangingPunct="0"/>
            <a:r>
              <a:rPr lang="sl-SI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 išče izgubljene predmete</a:t>
            </a:r>
          </a:p>
          <a:p>
            <a:pPr rtl="0" latinLnBrk="1" hangingPunct="0"/>
            <a:r>
              <a:rPr lang="sl-SI" sz="2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potrebovali </a:t>
            </a:r>
            <a:r>
              <a:rPr lang="sl-SI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do 200.000 EUR zagonskih sredstev za hiter razvoj produkta in hitrejšo rast na trgu</a:t>
            </a:r>
          </a:p>
        </p:txBody>
      </p:sp>
      <p:sp>
        <p:nvSpPr>
          <p:cNvPr id="12" name="Puščica dol 11"/>
          <p:cNvSpPr/>
          <p:nvPr/>
        </p:nvSpPr>
        <p:spPr>
          <a:xfrm>
            <a:off x="10757516" y="6232198"/>
            <a:ext cx="2277036" cy="1166548"/>
          </a:xfrm>
          <a:prstGeom prst="downArrow">
            <a:avLst/>
          </a:prstGeom>
          <a:solidFill>
            <a:srgbClr val="92D050"/>
          </a:solidFill>
          <a:ln w="12700" cap="flat">
            <a:solidFill>
              <a:srgbClr val="75BB2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l-SI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2931459" y="7289485"/>
            <a:ext cx="1827916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 latinLnBrk="1" hangingPunct="0"/>
            <a:r>
              <a:rPr lang="sl-SI" sz="2800" b="1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Kaj so storili?</a:t>
            </a:r>
          </a:p>
          <a:p>
            <a:pPr rtl="0" latinLnBrk="1" hangingPunct="0"/>
            <a:r>
              <a:rPr lang="sl-SI" sz="2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prijavili </a:t>
            </a:r>
            <a:r>
              <a:rPr lang="sl-SI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se v </a:t>
            </a:r>
            <a:r>
              <a:rPr lang="sl-SI" sz="28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predselekcijski</a:t>
            </a:r>
            <a:r>
              <a:rPr lang="sl-SI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postopek v okviru Start up Iniciative: </a:t>
            </a:r>
            <a:r>
              <a:rPr lang="sl-SI" sz="2800" b="1" u="sng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http:/www.startup.si/</a:t>
            </a:r>
          </a:p>
          <a:p>
            <a:pPr rtl="0" latinLnBrk="1" hangingPunct="0"/>
            <a:r>
              <a:rPr lang="sl-SI" sz="28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(pomoč pri pripravi kakovostne vloge,…)</a:t>
            </a:r>
          </a:p>
          <a:p>
            <a:pPr rtl="0" latinLnBrk="1" hangingPunct="0"/>
            <a:r>
              <a:rPr lang="sl-SI" sz="2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sodelovanje </a:t>
            </a:r>
            <a:r>
              <a:rPr lang="sl-SI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DEMO DNEVU</a:t>
            </a:r>
          </a:p>
          <a:p>
            <a:pPr rtl="0" latinLnBrk="1" hangingPunct="0"/>
            <a:r>
              <a:rPr lang="sl-SI" sz="2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sodelovanje </a:t>
            </a:r>
            <a:r>
              <a:rPr lang="sl-SI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REGIJSKIH PREDSTAVITVAH</a:t>
            </a:r>
          </a:p>
        </p:txBody>
      </p:sp>
      <p:sp>
        <p:nvSpPr>
          <p:cNvPr id="13" name="Puščica dol 12"/>
          <p:cNvSpPr/>
          <p:nvPr/>
        </p:nvSpPr>
        <p:spPr>
          <a:xfrm>
            <a:off x="10815722" y="9483645"/>
            <a:ext cx="2277036" cy="1166548"/>
          </a:xfrm>
          <a:prstGeom prst="downArrow">
            <a:avLst/>
          </a:prstGeom>
          <a:solidFill>
            <a:srgbClr val="92D050"/>
          </a:solidFill>
          <a:ln w="12700" cap="flat">
            <a:solidFill>
              <a:srgbClr val="75BB2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l-SI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PoljeZBesedilom 13"/>
          <p:cNvSpPr txBox="1"/>
          <p:nvPr/>
        </p:nvSpPr>
        <p:spPr>
          <a:xfrm>
            <a:off x="6144867" y="10513588"/>
            <a:ext cx="11502334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2800" b="1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Prijava na</a:t>
            </a:r>
            <a:r>
              <a:rPr lang="sl-SI" sz="3200" b="1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sl-SI" sz="3200" b="1" dirty="0">
              <a:solidFill>
                <a:srgbClr val="92D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4137145" y="10947710"/>
            <a:ext cx="159571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 latinLnBrk="1" hangingPunct="0"/>
            <a:r>
              <a:rPr lang="sl-SI" sz="72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SK200 </a:t>
            </a:r>
          </a:p>
          <a:p>
            <a:pPr rtl="0" latinLnBrk="1" hangingPunct="0"/>
            <a:r>
              <a:rPr lang="sl-SI" sz="36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SEMENSKI KAPITAL  </a:t>
            </a:r>
            <a:r>
              <a:rPr lang="sl-SI" sz="36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sl-SI" sz="36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kapitalski vložek/ </a:t>
            </a:r>
          </a:p>
        </p:txBody>
      </p:sp>
    </p:spTree>
    <p:extLst>
      <p:ext uri="{BB962C8B-B14F-4D97-AF65-F5344CB8AC3E}">
        <p14:creationId xmlns:p14="http://schemas.microsoft.com/office/powerpoint/2010/main" val="8968292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56" y="2220066"/>
            <a:ext cx="18326164" cy="1126638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44263" y="-163584"/>
            <a:ext cx="18809595" cy="2286000"/>
          </a:xfrm>
        </p:spPr>
        <p:txBody>
          <a:bodyPr>
            <a:normAutofit/>
          </a:bodyPr>
          <a:lstStyle/>
          <a:p>
            <a: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SEMENSKI KAPITAL</a:t>
            </a:r>
            <a:b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sl-SI" sz="36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/kapitalski vložek – SK200/</a:t>
            </a:r>
            <a:endParaRPr lang="sl-SI" sz="36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oljeZBesedilom 10"/>
          <p:cNvSpPr txBox="1">
            <a:spLocks noChangeArrowheads="1"/>
          </p:cNvSpPr>
          <p:nvPr/>
        </p:nvSpPr>
        <p:spPr>
          <a:xfrm>
            <a:off x="4328252" y="6371690"/>
            <a:ext cx="1515097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marL="63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1pPr>
            <a:lvl2pPr marL="127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2pPr>
            <a:lvl3pPr marL="190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3pPr>
            <a:lvl4pPr marL="254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4pPr>
            <a:lvl5pPr marL="317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5pPr>
            <a:lvl6pPr marL="381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6pPr>
            <a:lvl7pPr marL="444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7pPr>
            <a:lvl8pPr marL="508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8pPr>
            <a:lvl9pPr marL="571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SzTx/>
              <a:buFont typeface="Wingdings 3" pitchFamily="18" charset="2"/>
              <a:buNone/>
            </a:pPr>
            <a:endParaRPr lang="sl-SI" altLang="sl-SI" sz="60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Petkotnik 15"/>
          <p:cNvSpPr/>
          <p:nvPr/>
        </p:nvSpPr>
        <p:spPr>
          <a:xfrm rot="10800000">
            <a:off x="9001877" y="2217041"/>
            <a:ext cx="14352121" cy="10304915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rgbClr val="75BB2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11364753" y="2134186"/>
            <a:ext cx="10672287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48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OPIS PRODUKTA</a:t>
            </a:r>
            <a:endParaRPr lang="sl-SI" sz="48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Pravokotnik 7"/>
          <p:cNvSpPr/>
          <p:nvPr/>
        </p:nvSpPr>
        <p:spPr>
          <a:xfrm>
            <a:off x="11740896" y="5163178"/>
            <a:ext cx="9838944" cy="718145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40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SEMENSKI KAPITAL </a:t>
            </a:r>
            <a:endParaRPr lang="sl-SI" sz="40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Večkraten dokument 14"/>
          <p:cNvSpPr/>
          <p:nvPr/>
        </p:nvSpPr>
        <p:spPr>
          <a:xfrm>
            <a:off x="15096364" y="10190938"/>
            <a:ext cx="2421119" cy="1943523"/>
          </a:xfrm>
          <a:prstGeom prst="flowChartMultidocumen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sl-SI" b="1" dirty="0">
                <a:solidFill>
                  <a:srgbClr val="FFFFFF"/>
                </a:solidFill>
              </a:rPr>
              <a:t>MSP</a:t>
            </a:r>
          </a:p>
        </p:txBody>
      </p:sp>
      <p:sp>
        <p:nvSpPr>
          <p:cNvPr id="19" name="Desna puščica 18"/>
          <p:cNvSpPr/>
          <p:nvPr/>
        </p:nvSpPr>
        <p:spPr>
          <a:xfrm rot="5400000">
            <a:off x="14012075" y="7777104"/>
            <a:ext cx="4479258" cy="837056"/>
          </a:xfrm>
          <a:prstGeom prst="rightArrow">
            <a:avLst/>
          </a:prstGeom>
          <a:solidFill>
            <a:srgbClr val="92D050"/>
          </a:solidFill>
          <a:ln w="12700" cap="flat">
            <a:noFill/>
            <a:miter lim="4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20" name="Desna puščica 19"/>
          <p:cNvSpPr/>
          <p:nvPr/>
        </p:nvSpPr>
        <p:spPr>
          <a:xfrm rot="5400000">
            <a:off x="15853290" y="4316143"/>
            <a:ext cx="796828" cy="837056"/>
          </a:xfrm>
          <a:prstGeom prst="rightArrow">
            <a:avLst/>
          </a:prstGeom>
          <a:solidFill>
            <a:srgbClr val="92D050"/>
          </a:solidFill>
          <a:ln w="12700" cap="flat">
            <a:solidFill>
              <a:srgbClr val="75BB2F"/>
            </a:solidFill>
            <a:miter lim="4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23" name="Desna puščica 22"/>
          <p:cNvSpPr/>
          <p:nvPr/>
        </p:nvSpPr>
        <p:spPr>
          <a:xfrm rot="8302062" flipV="1">
            <a:off x="17270407" y="10340535"/>
            <a:ext cx="2461095" cy="405176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24" name="PoljeZBesedilom 23"/>
          <p:cNvSpPr txBox="1"/>
          <p:nvPr/>
        </p:nvSpPr>
        <p:spPr>
          <a:xfrm>
            <a:off x="19368775" y="9429321"/>
            <a:ext cx="266826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2400" b="1" i="1" dirty="0" smtClean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Poslovni angeli</a:t>
            </a:r>
            <a:endParaRPr lang="sl-SI" sz="2400" b="1" i="1" dirty="0">
              <a:solidFill>
                <a:srgbClr val="DCDEE0">
                  <a:lumMod val="2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Prekinitev 27"/>
          <p:cNvSpPr/>
          <p:nvPr/>
        </p:nvSpPr>
        <p:spPr>
          <a:xfrm>
            <a:off x="13654691" y="6765446"/>
            <a:ext cx="5304461" cy="1681556"/>
          </a:xfrm>
          <a:prstGeom prst="flowChartTerminator">
            <a:avLst/>
          </a:prstGeom>
          <a:solidFill>
            <a:srgbClr val="92D050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defTabSz="914400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l-SI" sz="2400" b="1" i="1" kern="1200" dirty="0">
                <a:solidFill>
                  <a:prstClr val="black"/>
                </a:solidFill>
                <a:latin typeface="Calibri"/>
              </a:rPr>
              <a:t>SK200 - direkten kapitalski </a:t>
            </a:r>
            <a:r>
              <a:rPr lang="sl-SI" sz="2400" b="1" i="1" kern="1200" dirty="0" smtClean="0">
                <a:solidFill>
                  <a:prstClr val="black"/>
                </a:solidFill>
                <a:latin typeface="Calibri"/>
              </a:rPr>
              <a:t>vložek</a:t>
            </a:r>
          </a:p>
          <a:p>
            <a:pPr defTabSz="914400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sl-SI" sz="2400" b="1" i="1" kern="1200" dirty="0" smtClean="0">
              <a:solidFill>
                <a:prstClr val="black"/>
              </a:solidFill>
              <a:latin typeface="Calibri"/>
            </a:endParaRPr>
          </a:p>
          <a:p>
            <a:pPr defTabSz="914400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l-SI" sz="2400" b="1" i="1" kern="1200" dirty="0" smtClean="0">
                <a:solidFill>
                  <a:prstClr val="black"/>
                </a:solidFill>
                <a:latin typeface="Calibri"/>
              </a:rPr>
              <a:t>(podjetja mlajša od 5 let)</a:t>
            </a:r>
            <a:endParaRPr lang="sl-SI" sz="2400" b="1" i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" name="Picture 12" descr="Logotip_brez_vsebin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95611" y="3156397"/>
            <a:ext cx="3822623" cy="980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Pravokotnik 30"/>
          <p:cNvSpPr/>
          <p:nvPr/>
        </p:nvSpPr>
        <p:spPr>
          <a:xfrm>
            <a:off x="4827642" y="5956002"/>
            <a:ext cx="3545393" cy="1771573"/>
          </a:xfrm>
          <a:prstGeom prst="rect">
            <a:avLst/>
          </a:prstGeom>
          <a:noFill/>
          <a:ln w="76200" cap="flat">
            <a:solidFill>
              <a:srgbClr val="75BB2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32" name="Elipsa 31"/>
          <p:cNvSpPr/>
          <p:nvPr/>
        </p:nvSpPr>
        <p:spPr>
          <a:xfrm>
            <a:off x="7745526" y="7189643"/>
            <a:ext cx="1586641" cy="663615"/>
          </a:xfrm>
          <a:prstGeom prst="ellipse">
            <a:avLst/>
          </a:prstGeom>
          <a:solidFill>
            <a:srgbClr val="92D05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24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SK200</a:t>
            </a:r>
            <a:endParaRPr lang="sl-SI" sz="24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7042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lika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182" y="2032528"/>
            <a:ext cx="18320068" cy="11260288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275904" y="202654"/>
            <a:ext cx="17504692" cy="1848623"/>
          </a:xfrm>
        </p:spPr>
        <p:txBody>
          <a:bodyPr>
            <a:normAutofit/>
          </a:bodyPr>
          <a:lstStyle/>
          <a:p>
            <a:pPr algn="l"/>
            <a: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SEMENSKI KAPITAL</a:t>
            </a:r>
            <a:b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sl-SI" sz="36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/kapitalski vložek– SK200/</a:t>
            </a:r>
            <a:endParaRPr lang="sl-SI" sz="36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oljeZBesedilom 10"/>
          <p:cNvSpPr txBox="1">
            <a:spLocks noChangeArrowheads="1"/>
          </p:cNvSpPr>
          <p:nvPr/>
        </p:nvSpPr>
        <p:spPr>
          <a:xfrm>
            <a:off x="4328252" y="6371690"/>
            <a:ext cx="1515097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marL="63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1pPr>
            <a:lvl2pPr marL="127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2pPr>
            <a:lvl3pPr marL="190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3pPr>
            <a:lvl4pPr marL="254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4pPr>
            <a:lvl5pPr marL="317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5pPr>
            <a:lvl6pPr marL="381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6pPr>
            <a:lvl7pPr marL="444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7pPr>
            <a:lvl8pPr marL="508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8pPr>
            <a:lvl9pPr marL="571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SzTx/>
              <a:buFont typeface="Wingdings 3" pitchFamily="18" charset="2"/>
              <a:buNone/>
            </a:pPr>
            <a:endParaRPr lang="sl-SI" altLang="sl-SI" sz="60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Petkotnik 15"/>
          <p:cNvSpPr/>
          <p:nvPr/>
        </p:nvSpPr>
        <p:spPr>
          <a:xfrm rot="10800000">
            <a:off x="8869095" y="2469903"/>
            <a:ext cx="15514904" cy="11186113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rgbClr val="75BB2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5370869" y="5826174"/>
            <a:ext cx="3560418" cy="1781634"/>
          </a:xfrm>
          <a:prstGeom prst="rect">
            <a:avLst/>
          </a:prstGeom>
          <a:noFill/>
          <a:ln w="76200" cap="flat">
            <a:solidFill>
              <a:srgbClr val="75BB2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12906865" y="2508198"/>
            <a:ext cx="10672287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48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OSNOVNE ZNAČILNOSTI</a:t>
            </a:r>
            <a:endParaRPr lang="sl-SI" sz="48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Elipsa 28"/>
          <p:cNvSpPr/>
          <p:nvPr/>
        </p:nvSpPr>
        <p:spPr>
          <a:xfrm>
            <a:off x="7932310" y="7625673"/>
            <a:ext cx="1650925" cy="663615"/>
          </a:xfrm>
          <a:prstGeom prst="ellipse">
            <a:avLst/>
          </a:prstGeom>
          <a:solidFill>
            <a:srgbClr val="92D05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24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SK200</a:t>
            </a:r>
            <a:endParaRPr lang="sl-SI" sz="24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PoljeZBesedilom 20"/>
          <p:cNvSpPr txBox="1"/>
          <p:nvPr/>
        </p:nvSpPr>
        <p:spPr>
          <a:xfrm>
            <a:off x="12628917" y="5329814"/>
            <a:ext cx="5990856" cy="3795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višina vložka v podjetje</a:t>
            </a:r>
          </a:p>
          <a:p>
            <a:pPr algn="l" fontAlgn="t"/>
            <a:endParaRPr lang="sl-SI" sz="2400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 fontAlgn="t">
              <a:buFont typeface="Wingdings" panose="05000000000000000000" pitchFamily="2" charset="2"/>
              <a:buChar char="§"/>
            </a:pPr>
            <a:r>
              <a:rPr lang="sl-SI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l-SI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doba finaciranja</a:t>
            </a:r>
          </a:p>
          <a:p>
            <a:pPr algn="l" fontAlgn="t"/>
            <a:r>
              <a:rPr lang="sl-SI" sz="24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endParaRPr lang="sl-SI" sz="24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r>
              <a:rPr lang="sl-SI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endParaRPr lang="sl-SI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okvirno letno št. podprtih podjetij</a:t>
            </a: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endParaRPr lang="sl-SI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vključen „SPS DVOJČEK“</a:t>
            </a:r>
          </a:p>
          <a:p>
            <a:pPr marL="457200" indent="-457200" fontAlgn="t">
              <a:buFont typeface="Wingdings" panose="05000000000000000000" pitchFamily="2" charset="2"/>
              <a:buChar char="§"/>
            </a:pPr>
            <a:endParaRPr lang="sl-SI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PoljeZBesedilom 21"/>
          <p:cNvSpPr txBox="1"/>
          <p:nvPr/>
        </p:nvSpPr>
        <p:spPr>
          <a:xfrm>
            <a:off x="18725316" y="4296171"/>
            <a:ext cx="6223763" cy="792011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fontAlgn="t"/>
            <a:endParaRPr lang="sl-SI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endParaRPr lang="sl-SI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r>
              <a:rPr lang="sl-SI" sz="2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200.000 EUR</a:t>
            </a:r>
          </a:p>
          <a:p>
            <a:pPr algn="l" fontAlgn="t"/>
            <a:endParaRPr lang="sl-SI" sz="2400" b="1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r>
              <a:rPr lang="sl-SI" sz="2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</a:t>
            </a:r>
            <a:r>
              <a:rPr lang="sl-SI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sl-SI" sz="2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let </a:t>
            </a:r>
          </a:p>
          <a:p>
            <a:pPr algn="l" fontAlgn="t"/>
            <a:r>
              <a:rPr lang="sl-SI" sz="2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(izplačilo v štirih tranšah)</a:t>
            </a:r>
          </a:p>
          <a:p>
            <a:pPr algn="l" fontAlgn="t"/>
            <a:endParaRPr lang="sl-SI" sz="24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endParaRPr lang="sl-SI" sz="2400" b="1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r>
              <a:rPr lang="sl-SI" sz="2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cca 5 podjetij</a:t>
            </a:r>
          </a:p>
          <a:p>
            <a:pPr algn="l" fontAlgn="t"/>
            <a:r>
              <a:rPr lang="sl-SI" sz="2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sl-SI" sz="2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r>
              <a:rPr lang="sl-SI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Coaching programi:</a:t>
            </a: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sl-SI" sz="2000" b="1" dirty="0">
                <a:solidFill>
                  <a:prstClr val="white">
                    <a:lumMod val="50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regijske promocijske predstavitve</a:t>
            </a: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sl-SI" sz="2000" b="1" dirty="0">
                <a:solidFill>
                  <a:prstClr val="white">
                    <a:lumMod val="50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izobraževalne delavnice</a:t>
            </a: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sl-SI" sz="2000" b="1" dirty="0">
                <a:solidFill>
                  <a:prstClr val="white">
                    <a:lumMod val="50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delovni vikendi</a:t>
            </a: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sl-SI" sz="2000" b="1" dirty="0">
                <a:solidFill>
                  <a:prstClr val="white">
                    <a:lumMod val="50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demo dnevi</a:t>
            </a: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sl-SI" sz="2000" b="1" dirty="0">
                <a:solidFill>
                  <a:prstClr val="white">
                    <a:lumMod val="50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različne START UP šole</a:t>
            </a: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sl-SI" sz="2000" b="1" dirty="0">
                <a:solidFill>
                  <a:prstClr val="white">
                    <a:lumMod val="50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mentorji</a:t>
            </a:r>
            <a:endParaRPr lang="sl-SI" sz="2000" dirty="0">
              <a:solidFill>
                <a:prstClr val="white">
                  <a:lumMod val="50000"/>
                </a:prst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endParaRPr lang="sl-SI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fontAlgn="t">
              <a:buFont typeface="Wingdings" panose="05000000000000000000" pitchFamily="2" charset="2"/>
              <a:buChar char="§"/>
            </a:pPr>
            <a:endParaRPr lang="sl-SI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5" name="Raven povezovalnik 24"/>
          <p:cNvCxnSpPr/>
          <p:nvPr/>
        </p:nvCxnSpPr>
        <p:spPr>
          <a:xfrm>
            <a:off x="11903738" y="4905005"/>
            <a:ext cx="11590246" cy="0"/>
          </a:xfrm>
          <a:prstGeom prst="line">
            <a:avLst/>
          </a:pr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Raven povezovalnik 30"/>
          <p:cNvCxnSpPr/>
          <p:nvPr/>
        </p:nvCxnSpPr>
        <p:spPr>
          <a:xfrm>
            <a:off x="11094720" y="6900880"/>
            <a:ext cx="12563856" cy="0"/>
          </a:xfrm>
          <a:prstGeom prst="line">
            <a:avLst/>
          </a:pr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Raven povezovalnik 18"/>
          <p:cNvCxnSpPr/>
          <p:nvPr/>
        </p:nvCxnSpPr>
        <p:spPr>
          <a:xfrm>
            <a:off x="11094720" y="5876204"/>
            <a:ext cx="12563856" cy="0"/>
          </a:xfrm>
          <a:prstGeom prst="line">
            <a:avLst/>
          </a:pr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Raven povezovalnik 31"/>
          <p:cNvCxnSpPr/>
          <p:nvPr/>
        </p:nvCxnSpPr>
        <p:spPr>
          <a:xfrm>
            <a:off x="18432447" y="3263439"/>
            <a:ext cx="55245" cy="9517064"/>
          </a:xfrm>
          <a:prstGeom prst="line">
            <a:avLst/>
          </a:prstGeom>
          <a:noFill/>
          <a:ln w="3810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PoljeZBesedilom 4"/>
          <p:cNvSpPr txBox="1"/>
          <p:nvPr/>
        </p:nvSpPr>
        <p:spPr>
          <a:xfrm>
            <a:off x="12472752" y="4328243"/>
            <a:ext cx="6118459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indent="-685800" rtl="0" latinLnBrk="1" hangingPunct="0">
              <a:buFont typeface="Wingdings" panose="05000000000000000000" pitchFamily="2" charset="2"/>
              <a:buChar char="§"/>
            </a:pPr>
            <a:r>
              <a:rPr lang="sl-SI" sz="280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Prisotnost privatnega kapitala </a:t>
            </a:r>
            <a:endParaRPr lang="sl-SI" sz="2800" dirty="0">
              <a:solidFill>
                <a:srgbClr val="00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Raven povezovalnik 16"/>
          <p:cNvCxnSpPr/>
          <p:nvPr/>
        </p:nvCxnSpPr>
        <p:spPr>
          <a:xfrm>
            <a:off x="12429514" y="4179724"/>
            <a:ext cx="11229062" cy="0"/>
          </a:xfrm>
          <a:prstGeom prst="line">
            <a:avLst/>
          </a:pr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PoljeZBesedilom 8"/>
          <p:cNvSpPr txBox="1"/>
          <p:nvPr/>
        </p:nvSpPr>
        <p:spPr>
          <a:xfrm>
            <a:off x="17028250" y="4396285"/>
            <a:ext cx="542677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2400" b="1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sl-SI" sz="2400" b="1" i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25 %</a:t>
            </a:r>
            <a:endParaRPr lang="sl-SI" sz="2400" b="1" i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PoljeZBesedilom 22"/>
          <p:cNvSpPr txBox="1"/>
          <p:nvPr/>
        </p:nvSpPr>
        <p:spPr>
          <a:xfrm>
            <a:off x="12196833" y="3590521"/>
            <a:ext cx="63685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rtl="0" latinLnBrk="1" hangingPunct="0">
              <a:buFont typeface="Wingdings" panose="05000000000000000000" pitchFamily="2" charset="2"/>
              <a:buChar char="§"/>
            </a:pPr>
            <a:r>
              <a:rPr lang="sl-SI" sz="2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sl-SI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 razpisanih sredstev </a:t>
            </a:r>
            <a:endParaRPr lang="sl-SI" sz="28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PoljeZBesedilom 23"/>
          <p:cNvSpPr txBox="1"/>
          <p:nvPr/>
        </p:nvSpPr>
        <p:spPr>
          <a:xfrm>
            <a:off x="16780712" y="3485477"/>
            <a:ext cx="63685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28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1,0 mio EUR</a:t>
            </a:r>
            <a:endParaRPr lang="sl-SI" sz="28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PoljeZBesedilom 25"/>
          <p:cNvSpPr txBox="1"/>
          <p:nvPr/>
        </p:nvSpPr>
        <p:spPr>
          <a:xfrm>
            <a:off x="18215981" y="12996644"/>
            <a:ext cx="636853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3600" b="1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RAZPIS V PRIPRAVI!</a:t>
            </a:r>
            <a:endParaRPr lang="sl-SI" sz="3600" b="1" dirty="0">
              <a:solidFill>
                <a:srgbClr val="92D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7" name="Raven povezovalnik 26"/>
          <p:cNvCxnSpPr/>
          <p:nvPr/>
        </p:nvCxnSpPr>
        <p:spPr>
          <a:xfrm>
            <a:off x="12638006" y="11196805"/>
            <a:ext cx="11210006" cy="0"/>
          </a:xfrm>
          <a:prstGeom prst="line">
            <a:avLst/>
          </a:pr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PoljeZBesedilom 27"/>
          <p:cNvSpPr txBox="1"/>
          <p:nvPr/>
        </p:nvSpPr>
        <p:spPr>
          <a:xfrm>
            <a:off x="12102115" y="11196805"/>
            <a:ext cx="6368532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rtl="0" latinLnBrk="1" hangingPunct="0">
              <a:buFont typeface="Wingdings" panose="05000000000000000000" pitchFamily="2" charset="2"/>
              <a:buChar char="§"/>
            </a:pPr>
            <a:r>
              <a:rPr lang="sl-SI" sz="2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sl-SI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rijava v pred-selekcijski </a:t>
            </a:r>
          </a:p>
          <a:p>
            <a:pPr rtl="0" latinLnBrk="1" hangingPunct="0"/>
            <a:r>
              <a:rPr lang="sl-SI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postopek:</a:t>
            </a:r>
            <a:endParaRPr lang="sl-SI" sz="28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PoljeZBesedilom 29"/>
          <p:cNvSpPr txBox="1"/>
          <p:nvPr/>
        </p:nvSpPr>
        <p:spPr>
          <a:xfrm>
            <a:off x="16672737" y="11191177"/>
            <a:ext cx="7297108" cy="902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28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sl-SI" sz="28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12. aprila 2016 </a:t>
            </a:r>
          </a:p>
          <a:p>
            <a:pPr rtl="0" latinLnBrk="1" hangingPunct="0"/>
            <a:r>
              <a:rPr lang="sl-SI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(prvo odpiranje)</a:t>
            </a:r>
            <a:endParaRPr lang="sl-SI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PoljeZBesedilom 32"/>
          <p:cNvSpPr txBox="1"/>
          <p:nvPr/>
        </p:nvSpPr>
        <p:spPr>
          <a:xfrm>
            <a:off x="16924764" y="11936793"/>
            <a:ext cx="7297108" cy="902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28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sl-SI" sz="28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9. septembra 2016 </a:t>
            </a:r>
          </a:p>
          <a:p>
            <a:pPr rtl="0" latinLnBrk="1" hangingPunct="0"/>
            <a:r>
              <a:rPr lang="sl-SI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(prvo odpiranje)</a:t>
            </a:r>
            <a:endParaRPr lang="sl-SI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4" name="Raven povezovalnik 33"/>
          <p:cNvCxnSpPr/>
          <p:nvPr/>
        </p:nvCxnSpPr>
        <p:spPr>
          <a:xfrm>
            <a:off x="11130572" y="8021971"/>
            <a:ext cx="12563856" cy="0"/>
          </a:xfrm>
          <a:prstGeom prst="line">
            <a:avLst/>
          </a:pr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8154950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182" y="2032528"/>
            <a:ext cx="18320068" cy="11260288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559352" y="-11413"/>
            <a:ext cx="18809595" cy="2286000"/>
          </a:xfrm>
        </p:spPr>
        <p:txBody>
          <a:bodyPr>
            <a:normAutofit/>
          </a:bodyPr>
          <a:lstStyle/>
          <a:p>
            <a:pPr algn="l"/>
            <a: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TVEGAN KAPITAL</a:t>
            </a:r>
            <a:b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sl-SI" sz="36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/program v pripravi/</a:t>
            </a:r>
            <a:endParaRPr lang="sl-SI" sz="36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oljeZBesedilom 10"/>
          <p:cNvSpPr txBox="1">
            <a:spLocks noChangeArrowheads="1"/>
          </p:cNvSpPr>
          <p:nvPr/>
        </p:nvSpPr>
        <p:spPr>
          <a:xfrm>
            <a:off x="4328252" y="6371690"/>
            <a:ext cx="1515097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marL="63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1pPr>
            <a:lvl2pPr marL="127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2pPr>
            <a:lvl3pPr marL="190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3pPr>
            <a:lvl4pPr marL="254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4pPr>
            <a:lvl5pPr marL="317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5pPr>
            <a:lvl6pPr marL="381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6pPr>
            <a:lvl7pPr marL="444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7pPr>
            <a:lvl8pPr marL="508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8pPr>
            <a:lvl9pPr marL="571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SzTx/>
              <a:buFont typeface="Wingdings 3" pitchFamily="18" charset="2"/>
              <a:buNone/>
            </a:pPr>
            <a:endParaRPr lang="sl-SI" altLang="sl-SI" sz="60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8865802" y="2286711"/>
            <a:ext cx="3535181" cy="9093287"/>
          </a:xfrm>
          <a:prstGeom prst="rect">
            <a:avLst/>
          </a:prstGeom>
          <a:noFill/>
          <a:ln w="76200" cap="flat">
            <a:solidFill>
              <a:srgbClr val="00B05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16" name="Petkotnik 15"/>
          <p:cNvSpPr/>
          <p:nvPr/>
        </p:nvSpPr>
        <p:spPr>
          <a:xfrm rot="10800000">
            <a:off x="12400982" y="9832326"/>
            <a:ext cx="11505799" cy="2191257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rgbClr val="00B05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11" name="Elipsa 10"/>
          <p:cNvSpPr/>
          <p:nvPr/>
        </p:nvSpPr>
        <p:spPr>
          <a:xfrm>
            <a:off x="19021217" y="450611"/>
            <a:ext cx="4995449" cy="4707256"/>
          </a:xfrm>
          <a:prstGeom prst="ellipse">
            <a:avLst/>
          </a:prstGeom>
          <a:solidFill>
            <a:srgbClr val="00B05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lnSpc>
                <a:spcPct val="107000"/>
              </a:lnSpc>
              <a:spcAft>
                <a:spcPts val="800"/>
              </a:spcAft>
              <a:defRPr/>
            </a:pPr>
            <a:r>
              <a:rPr lang="sl-SI" sz="3200" b="1" dirty="0">
                <a:solidFill>
                  <a:srgbClr val="FFFFFF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sl-SI" sz="3200" b="1" dirty="0" smtClean="0">
                <a:solidFill>
                  <a:srgbClr val="FFFFFF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RAZVOJNA FAZA</a:t>
            </a:r>
          </a:p>
          <a:p>
            <a:pPr defTabSz="914400">
              <a:lnSpc>
                <a:spcPct val="107000"/>
              </a:lnSpc>
              <a:spcAft>
                <a:spcPts val="800"/>
              </a:spcAft>
              <a:defRPr/>
            </a:pPr>
            <a:r>
              <a:rPr lang="sl-SI" sz="3200" b="1" dirty="0" smtClean="0">
                <a:solidFill>
                  <a:srgbClr val="FFFFFF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/hitra globalna rast/</a:t>
            </a:r>
            <a:endParaRPr lang="sl-SI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14515253" y="10543019"/>
            <a:ext cx="5980176" cy="205755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indent="-342900" algn="just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sl-SI" sz="2400" b="1" i="1" dirty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</a:t>
            </a:r>
            <a:r>
              <a:rPr lang="sl-SI" sz="2400" b="1" i="1" dirty="0" smtClean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ačetek prodora na globalne trge</a:t>
            </a:r>
          </a:p>
          <a:p>
            <a:pPr marL="571500" indent="-342900" algn="just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sl-SI" sz="2400" b="1" i="1" dirty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š</a:t>
            </a:r>
            <a:r>
              <a:rPr lang="sl-SI" sz="2400" b="1" i="1" dirty="0" smtClean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iritev poslovanja</a:t>
            </a:r>
          </a:p>
          <a:p>
            <a:pPr marL="571500" indent="-342900" algn="just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sl-SI" sz="2400" b="1" i="1" dirty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sl-SI" sz="2400" b="1" i="1" dirty="0" smtClean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itra globalna rast</a:t>
            </a:r>
          </a:p>
          <a:p>
            <a:pPr rtl="0" latinLnBrk="1" hangingPunct="0"/>
            <a:endParaRPr lang="sl-SI" dirty="0">
              <a:solidFill>
                <a:srgbClr val="000000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13629993" y="9999399"/>
            <a:ext cx="647395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2400" b="1" i="1" dirty="0" smtClean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NAMEN 3. RAZVOJNE FAZE:</a:t>
            </a:r>
            <a:endParaRPr lang="sl-SI" sz="2400" b="1" i="1" dirty="0">
              <a:solidFill>
                <a:srgbClr val="DCDEE0">
                  <a:lumMod val="2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6737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161" y="1835560"/>
            <a:ext cx="18326164" cy="1126638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904659" y="334625"/>
            <a:ext cx="18809595" cy="2286000"/>
          </a:xfrm>
        </p:spPr>
        <p:txBody>
          <a:bodyPr>
            <a:normAutofit/>
          </a:bodyPr>
          <a:lstStyle/>
          <a:p>
            <a:pPr algn="l"/>
            <a: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TVEGAN </a:t>
            </a:r>
            <a:r>
              <a:rPr lang="sl-SI" sz="4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KAPITAL</a:t>
            </a:r>
            <a:br>
              <a:rPr lang="sl-SI" sz="4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sl-SI" sz="36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sl-SI" sz="36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v pripravi/</a:t>
            </a:r>
            <a: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sl-SI" sz="48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oljeZBesedilom 10"/>
          <p:cNvSpPr txBox="1">
            <a:spLocks noChangeArrowheads="1"/>
          </p:cNvSpPr>
          <p:nvPr/>
        </p:nvSpPr>
        <p:spPr>
          <a:xfrm>
            <a:off x="4328252" y="6371690"/>
            <a:ext cx="1515097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marL="63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1pPr>
            <a:lvl2pPr marL="127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2pPr>
            <a:lvl3pPr marL="190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3pPr>
            <a:lvl4pPr marL="254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4pPr>
            <a:lvl5pPr marL="317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5pPr>
            <a:lvl6pPr marL="381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6pPr>
            <a:lvl7pPr marL="444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7pPr>
            <a:lvl8pPr marL="508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8pPr>
            <a:lvl9pPr marL="571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SzTx/>
              <a:buFont typeface="Wingdings 3" pitchFamily="18" charset="2"/>
              <a:buNone/>
            </a:pPr>
            <a:endParaRPr lang="sl-SI" altLang="sl-SI" sz="60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7928282" y="2169334"/>
            <a:ext cx="3525677" cy="9285892"/>
          </a:xfrm>
          <a:prstGeom prst="rect">
            <a:avLst/>
          </a:prstGeom>
          <a:noFill/>
          <a:ln w="76200" cap="flat">
            <a:solidFill>
              <a:schemeClr val="accent2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16" name="Petkotnik 15"/>
          <p:cNvSpPr/>
          <p:nvPr/>
        </p:nvSpPr>
        <p:spPr>
          <a:xfrm rot="10800000">
            <a:off x="11825687" y="2852928"/>
            <a:ext cx="12634668" cy="7918704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chemeClr val="accent2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16133924" y="3124343"/>
            <a:ext cx="10113264" cy="151836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defRPr/>
            </a:pPr>
            <a:r>
              <a:rPr lang="sl-SI" sz="4400" b="1" dirty="0" smtClean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OPIS PRODUKTA </a:t>
            </a:r>
            <a:endParaRPr lang="sl-SI" sz="4400" b="1" dirty="0">
              <a:solidFill>
                <a:srgbClr val="DCDEE0">
                  <a:lumMod val="2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rtl="0" latinLnBrk="1" hangingPunct="0"/>
            <a:endParaRPr lang="sl-SI" sz="4800" dirty="0">
              <a:solidFill>
                <a:srgbClr val="000000"/>
              </a:solidFill>
            </a:endParaRPr>
          </a:p>
        </p:txBody>
      </p:sp>
      <p:pic>
        <p:nvPicPr>
          <p:cNvPr id="9" name="Picture 12" descr="Logotip_brez_vsebin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89588" y="5605189"/>
            <a:ext cx="2442371" cy="62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15142076" y="6651992"/>
            <a:ext cx="7098997" cy="595035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32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DTK – družbe tveganega kapitala </a:t>
            </a:r>
            <a:endParaRPr lang="sl-SI" sz="32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15142076" y="4581152"/>
            <a:ext cx="6875815" cy="71814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4000" b="1" dirty="0" smtClean="0">
                <a:solidFill>
                  <a:srgbClr val="FFFFFF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KAPITALSKE NALOŽBE RS</a:t>
            </a:r>
            <a:endParaRPr lang="sl-SI" sz="4000" b="1" dirty="0">
              <a:solidFill>
                <a:srgbClr val="FFFFFF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Večkraten dokument 11"/>
          <p:cNvSpPr/>
          <p:nvPr/>
        </p:nvSpPr>
        <p:spPr>
          <a:xfrm>
            <a:off x="17578496" y="8665319"/>
            <a:ext cx="1847714" cy="2073154"/>
          </a:xfrm>
          <a:prstGeom prst="flowChartMultidocumen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sl-SI" b="1" dirty="0">
                <a:solidFill>
                  <a:srgbClr val="FFFFFF"/>
                </a:solidFill>
              </a:rPr>
              <a:t>MSP</a:t>
            </a:r>
          </a:p>
        </p:txBody>
      </p:sp>
      <p:sp>
        <p:nvSpPr>
          <p:cNvPr id="11" name="Desna puščica 10"/>
          <p:cNvSpPr/>
          <p:nvPr/>
        </p:nvSpPr>
        <p:spPr>
          <a:xfrm rot="5400000">
            <a:off x="17877936" y="5597883"/>
            <a:ext cx="1319194" cy="78902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 w="12700" cap="flat">
            <a:noFill/>
            <a:miter lim="4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14" name="Desna puščica 13"/>
          <p:cNvSpPr/>
          <p:nvPr/>
        </p:nvSpPr>
        <p:spPr>
          <a:xfrm rot="5400000">
            <a:off x="17920387" y="7560464"/>
            <a:ext cx="1319194" cy="78902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 w="12700" cap="flat">
            <a:noFill/>
            <a:miter lim="4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13" name="Zaobljeni pravokotnik 12"/>
          <p:cNvSpPr/>
          <p:nvPr/>
        </p:nvSpPr>
        <p:spPr>
          <a:xfrm>
            <a:off x="18873096" y="7427844"/>
            <a:ext cx="4554538" cy="794544"/>
          </a:xfrm>
          <a:prstGeom prst="round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20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DRUŽBA ZA UPRAVLJANJE</a:t>
            </a:r>
          </a:p>
          <a:p>
            <a:pPr rtl="0" latinLnBrk="1" hangingPunct="0"/>
            <a:r>
              <a:rPr lang="sl-SI" sz="20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Kapitalski vložek in mezzanin kapital</a:t>
            </a:r>
            <a:endParaRPr lang="sl-SI" sz="20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10820228" y="6445338"/>
            <a:ext cx="1396234" cy="836732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32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TK</a:t>
            </a:r>
            <a:endParaRPr lang="sl-SI" sz="32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8000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695" y="2159786"/>
            <a:ext cx="18326164" cy="1126638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810050" y="-126214"/>
            <a:ext cx="18809595" cy="2286000"/>
          </a:xfrm>
        </p:spPr>
        <p:txBody>
          <a:bodyPr>
            <a:normAutofit/>
          </a:bodyPr>
          <a:lstStyle/>
          <a:p>
            <a:pPr algn="l"/>
            <a: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TVEGAN </a:t>
            </a:r>
            <a:r>
              <a:rPr lang="sl-SI" sz="4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KAPITAL</a:t>
            </a:r>
            <a:br>
              <a:rPr lang="sl-SI" sz="4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sl-SI" sz="36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/</a:t>
            </a:r>
            <a:r>
              <a:rPr lang="sl-SI" sz="36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v pripravi/</a:t>
            </a:r>
          </a:p>
        </p:txBody>
      </p:sp>
      <p:sp>
        <p:nvSpPr>
          <p:cNvPr id="3" name="PoljeZBesedilom 10"/>
          <p:cNvSpPr txBox="1">
            <a:spLocks noChangeArrowheads="1"/>
          </p:cNvSpPr>
          <p:nvPr/>
        </p:nvSpPr>
        <p:spPr>
          <a:xfrm>
            <a:off x="4328252" y="6371690"/>
            <a:ext cx="1515097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marL="63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1pPr>
            <a:lvl2pPr marL="127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2pPr>
            <a:lvl3pPr marL="190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3pPr>
            <a:lvl4pPr marL="254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4pPr>
            <a:lvl5pPr marL="317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5pPr>
            <a:lvl6pPr marL="381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6pPr>
            <a:lvl7pPr marL="444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7pPr>
            <a:lvl8pPr marL="508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8pPr>
            <a:lvl9pPr marL="571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SzTx/>
              <a:buFont typeface="Wingdings 3" pitchFamily="18" charset="2"/>
              <a:buNone/>
            </a:pPr>
            <a:endParaRPr lang="sl-SI" altLang="sl-SI" sz="60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8368556" y="2190409"/>
            <a:ext cx="3593425" cy="9285892"/>
          </a:xfrm>
          <a:prstGeom prst="rect">
            <a:avLst/>
          </a:prstGeom>
          <a:noFill/>
          <a:ln w="76200" cap="flat">
            <a:solidFill>
              <a:schemeClr val="accent2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16" name="Petkotnik 15"/>
          <p:cNvSpPr/>
          <p:nvPr/>
        </p:nvSpPr>
        <p:spPr>
          <a:xfrm rot="10800000">
            <a:off x="11837079" y="2852928"/>
            <a:ext cx="12111766" cy="7918704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chemeClr val="accent2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15363986" y="4031077"/>
            <a:ext cx="10113264" cy="151836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defRPr/>
            </a:pPr>
            <a:r>
              <a:rPr lang="sl-SI" sz="4400" b="1" dirty="0" smtClean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OSNOVNE ZNAČILNOSTI</a:t>
            </a:r>
            <a:endParaRPr lang="sl-SI" sz="4400" b="1" dirty="0">
              <a:solidFill>
                <a:srgbClr val="DCDEE0">
                  <a:lumMod val="2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rtl="0" latinLnBrk="1" hangingPunct="0"/>
            <a:endParaRPr lang="sl-SI" sz="4800" dirty="0">
              <a:solidFill>
                <a:srgbClr val="000000"/>
              </a:solidFill>
            </a:endParaRPr>
          </a:p>
        </p:txBody>
      </p:sp>
      <p:sp>
        <p:nvSpPr>
          <p:cNvPr id="17" name="PoljeZBesedilom 16"/>
          <p:cNvSpPr txBox="1"/>
          <p:nvPr/>
        </p:nvSpPr>
        <p:spPr>
          <a:xfrm>
            <a:off x="13218003" y="6166505"/>
            <a:ext cx="5990856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</a:t>
            </a:r>
            <a:r>
              <a:rPr lang="sl-SI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avno zasebno partnerstvo</a:t>
            </a: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endParaRPr lang="sl-SI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  <a:t>višina </a:t>
            </a:r>
            <a:r>
              <a:rPr lang="sl-SI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vložka v podjetje</a:t>
            </a: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endParaRPr lang="sl-SI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fontAlgn="t">
              <a:buFont typeface="Wingdings" panose="05000000000000000000" pitchFamily="2" charset="2"/>
              <a:buChar char="§"/>
            </a:pPr>
            <a:endParaRPr lang="sl-SI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PoljeZBesedilom 17"/>
          <p:cNvSpPr txBox="1"/>
          <p:nvPr/>
        </p:nvSpPr>
        <p:spPr>
          <a:xfrm>
            <a:off x="18393144" y="6245476"/>
            <a:ext cx="5990856" cy="26879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fontAlgn="t"/>
            <a:r>
              <a:rPr lang="sl-SI" sz="2800" b="1" dirty="0" smtClean="0"/>
              <a:t>49% / 51%</a:t>
            </a:r>
          </a:p>
          <a:p>
            <a:pPr algn="l" fontAlgn="t"/>
            <a:endParaRPr lang="sl-SI" sz="2800" b="1" dirty="0" smtClean="0"/>
          </a:p>
          <a:p>
            <a:pPr algn="l" fontAlgn="t"/>
            <a:r>
              <a:rPr lang="sl-SI" sz="2800" b="1" dirty="0"/>
              <a:t>do 1.500.000 EUR letno</a:t>
            </a:r>
            <a:endParaRPr lang="sl-SI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endParaRPr lang="sl-SI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endParaRPr lang="sl-SI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fontAlgn="t">
              <a:buFont typeface="Wingdings" panose="05000000000000000000" pitchFamily="2" charset="2"/>
              <a:buChar char="§"/>
            </a:pPr>
            <a:endParaRPr lang="sl-SI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9" name="Raven povezovalnik 18"/>
          <p:cNvCxnSpPr/>
          <p:nvPr/>
        </p:nvCxnSpPr>
        <p:spPr>
          <a:xfrm>
            <a:off x="12838176" y="6937248"/>
            <a:ext cx="10753344" cy="0"/>
          </a:xfrm>
          <a:prstGeom prst="line">
            <a:avLst/>
          </a:pr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Elipsa 11"/>
          <p:cNvSpPr/>
          <p:nvPr/>
        </p:nvSpPr>
        <p:spPr>
          <a:xfrm>
            <a:off x="10933739" y="7076550"/>
            <a:ext cx="1396234" cy="836732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32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TK</a:t>
            </a:r>
            <a:endParaRPr lang="sl-SI" sz="32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4851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4035343" y="-196755"/>
            <a:ext cx="21005800" cy="2286000"/>
          </a:xfrm>
        </p:spPr>
        <p:txBody>
          <a:bodyPr>
            <a:normAutofit/>
          </a:bodyPr>
          <a:lstStyle/>
          <a:p>
            <a: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SPS ZAGOTAVLJANJA FAZNO IN CELOVITO </a:t>
            </a:r>
            <a:b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FINANČNO POMOČ ZA MSP PREKO TREH KOORDINAT</a:t>
            </a:r>
            <a:endParaRPr lang="sl-SI" sz="4800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384" y="2080749"/>
            <a:ext cx="22128480" cy="10853509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19651203" y="9206255"/>
            <a:ext cx="4529328" cy="37343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sl-SI" sz="2400" b="1" dirty="0" smtClean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LEGENDA:</a:t>
            </a:r>
          </a:p>
          <a:p>
            <a:pPr marL="342900" indent="-342900" algn="l" rtl="0" latinLnBrk="1" hangingPunct="0">
              <a:buFont typeface="Wingdings" panose="05000000000000000000" pitchFamily="2" charset="2"/>
              <a:buChar char="§"/>
            </a:pPr>
            <a:r>
              <a:rPr lang="sl-SI" sz="2400" b="1" dirty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l-SI" sz="2400" b="1" dirty="0" smtClean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/koordinata 1/</a:t>
            </a:r>
          </a:p>
          <a:p>
            <a:pPr algn="l" rtl="0" latinLnBrk="1" hangingPunct="0"/>
            <a:r>
              <a:rPr lang="sl-SI" sz="20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Finančna podpora MSP-jev </a:t>
            </a:r>
          </a:p>
          <a:p>
            <a:pPr algn="l" rtl="0" latinLnBrk="1" hangingPunct="0"/>
            <a:r>
              <a:rPr lang="sl-SI" sz="20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 fazah življenjskega cikla</a:t>
            </a:r>
          </a:p>
          <a:p>
            <a:pPr algn="l" rtl="0" latinLnBrk="1" hangingPunct="0"/>
            <a:endParaRPr lang="sl-SI" sz="2000" b="1" dirty="0">
              <a:solidFill>
                <a:srgbClr val="000000">
                  <a:lumMod val="50000"/>
                  <a:lumOff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 rtl="0" latinLnBrk="1" hangingPunct="0">
              <a:buFont typeface="Wingdings" panose="05000000000000000000" pitchFamily="2" charset="2"/>
              <a:buChar char="§"/>
            </a:pPr>
            <a:r>
              <a:rPr lang="sl-SI" sz="2400" b="1" dirty="0" smtClean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l-SI" sz="2400" b="1" dirty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l-SI" sz="2400" b="1" dirty="0" smtClean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/koordinata 2/</a:t>
            </a:r>
            <a:endParaRPr lang="sl-SI" sz="2400" b="1" dirty="0">
              <a:solidFill>
                <a:srgbClr val="0365C0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rtl="0" latinLnBrk="1" hangingPunct="0"/>
            <a:r>
              <a:rPr lang="sl-SI" sz="20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Finančni produkti </a:t>
            </a:r>
          </a:p>
          <a:p>
            <a:pPr algn="l" rtl="0" latinLnBrk="1" hangingPunct="0"/>
            <a:endParaRPr lang="sl-SI" sz="2000" b="1" dirty="0" smtClean="0">
              <a:solidFill>
                <a:srgbClr val="000000">
                  <a:lumMod val="50000"/>
                  <a:lumOff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 rtl="0" latinLnBrk="1" hangingPunct="0">
              <a:buFont typeface="Wingdings" panose="05000000000000000000" pitchFamily="2" charset="2"/>
              <a:buChar char="§"/>
            </a:pPr>
            <a:r>
              <a:rPr lang="sl-SI" sz="2400" b="1" dirty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/koordinata 3</a:t>
            </a:r>
            <a:r>
              <a:rPr lang="sl-SI" sz="2400" b="1" dirty="0" smtClean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endParaRPr lang="sl-SI" sz="2400" b="1" dirty="0">
              <a:solidFill>
                <a:srgbClr val="000000">
                  <a:lumMod val="50000"/>
                  <a:lumOff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rtl="0" latinLnBrk="1" hangingPunct="0"/>
            <a:r>
              <a:rPr lang="sl-SI" sz="20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Namen podpore </a:t>
            </a:r>
          </a:p>
          <a:p>
            <a:pPr algn="l" rtl="0" latinLnBrk="1" hangingPunct="0"/>
            <a:r>
              <a:rPr lang="sl-SI" sz="2000" b="1" dirty="0" smtClean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endParaRPr lang="sl-SI" sz="2000" b="1" dirty="0">
              <a:solidFill>
                <a:srgbClr val="0365C0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0916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40" y="2137745"/>
            <a:ext cx="18326164" cy="1126638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552329" y="-64281"/>
            <a:ext cx="18809595" cy="2286000"/>
          </a:xfrm>
        </p:spPr>
        <p:txBody>
          <a:bodyPr>
            <a:normAutofit/>
          </a:bodyPr>
          <a:lstStyle/>
          <a:p>
            <a:pPr algn="l"/>
            <a: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sl-SI" sz="4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TVEGAN KAPITAL</a:t>
            </a:r>
            <a:br>
              <a:rPr lang="sl-SI" sz="4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sl-SI" sz="36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sl-SI" sz="36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v pripravi/</a:t>
            </a:r>
          </a:p>
        </p:txBody>
      </p:sp>
      <p:sp>
        <p:nvSpPr>
          <p:cNvPr id="3" name="PoljeZBesedilom 10"/>
          <p:cNvSpPr txBox="1">
            <a:spLocks noChangeArrowheads="1"/>
          </p:cNvSpPr>
          <p:nvPr/>
        </p:nvSpPr>
        <p:spPr>
          <a:xfrm>
            <a:off x="4328252" y="6371690"/>
            <a:ext cx="1515097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marL="63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1pPr>
            <a:lvl2pPr marL="127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2pPr>
            <a:lvl3pPr marL="190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3pPr>
            <a:lvl4pPr marL="254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4pPr>
            <a:lvl5pPr marL="317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5pPr>
            <a:lvl6pPr marL="381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6pPr>
            <a:lvl7pPr marL="444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7pPr>
            <a:lvl8pPr marL="508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8pPr>
            <a:lvl9pPr marL="571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SzTx/>
              <a:buFont typeface="Wingdings 3" pitchFamily="18" charset="2"/>
              <a:buNone/>
            </a:pPr>
            <a:endParaRPr lang="sl-SI" altLang="sl-SI" sz="60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7848405" y="2504256"/>
            <a:ext cx="3465767" cy="9017184"/>
          </a:xfrm>
          <a:prstGeom prst="rect">
            <a:avLst/>
          </a:prstGeom>
          <a:noFill/>
          <a:ln w="76200" cap="flat">
            <a:solidFill>
              <a:schemeClr val="accent2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4239" y="2522548"/>
            <a:ext cx="13185647" cy="10189513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11064239" y="2505456"/>
            <a:ext cx="13185650" cy="10405822"/>
          </a:xfrm>
          <a:prstGeom prst="rect">
            <a:avLst/>
          </a:prstGeom>
          <a:noFill/>
          <a:ln w="76200" cap="flat">
            <a:solidFill>
              <a:schemeClr val="accent2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11" name="Petkotnik 10"/>
          <p:cNvSpPr/>
          <p:nvPr/>
        </p:nvSpPr>
        <p:spPr>
          <a:xfrm rot="10800000">
            <a:off x="11314175" y="2505455"/>
            <a:ext cx="12935713" cy="1358343"/>
          </a:xfrm>
          <a:prstGeom prst="homePlate">
            <a:avLst/>
          </a:prstGeom>
          <a:solidFill>
            <a:schemeClr val="bg1"/>
          </a:solidFill>
          <a:ln w="76200" cap="flat">
            <a:solidFill>
              <a:schemeClr val="accent2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 dirty="0">
              <a:solidFill>
                <a:srgbClr val="FFFFFF"/>
              </a:solidFill>
            </a:endParaRPr>
          </a:p>
        </p:txBody>
      </p:sp>
      <p:sp>
        <p:nvSpPr>
          <p:cNvPr id="13" name="PoljeZBesedilom 12"/>
          <p:cNvSpPr txBox="1"/>
          <p:nvPr/>
        </p:nvSpPr>
        <p:spPr>
          <a:xfrm>
            <a:off x="13011370" y="2773527"/>
            <a:ext cx="10410886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4800" b="1" dirty="0" smtClean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REALIZACIJA PO NALOŽBAH</a:t>
            </a:r>
            <a:endParaRPr lang="sl-SI" sz="4800" b="1" dirty="0">
              <a:solidFill>
                <a:srgbClr val="DCDEE0">
                  <a:lumMod val="2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Elipsa 13"/>
          <p:cNvSpPr/>
          <p:nvPr/>
        </p:nvSpPr>
        <p:spPr>
          <a:xfrm>
            <a:off x="10068422" y="2975044"/>
            <a:ext cx="1396234" cy="836732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32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TK</a:t>
            </a:r>
            <a:endParaRPr lang="sl-SI" sz="32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19915632" y="9241676"/>
            <a:ext cx="4169664" cy="207236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28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 podprtih podjetij </a:t>
            </a:r>
          </a:p>
          <a:p>
            <a:pPr rtl="0" latinLnBrk="1" hangingPunct="0"/>
            <a:r>
              <a:rPr lang="sl-SI" sz="28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višini </a:t>
            </a:r>
          </a:p>
          <a:p>
            <a:pPr rtl="0" latinLnBrk="1" hangingPunct="0"/>
            <a:r>
              <a:rPr lang="sl-SI" sz="28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cca 29,04 mio EUR</a:t>
            </a:r>
            <a:r>
              <a:rPr lang="sl-SI" sz="3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rtl="0" latinLnBrk="1" hangingPunct="0"/>
            <a:endParaRPr lang="sl-SI" sz="3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0076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971" y="2032528"/>
            <a:ext cx="18320068" cy="11260288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559352" y="-11413"/>
            <a:ext cx="18809595" cy="2286000"/>
          </a:xfrm>
        </p:spPr>
        <p:txBody>
          <a:bodyPr>
            <a:normAutofit/>
          </a:bodyPr>
          <a:lstStyle/>
          <a:p>
            <a:pPr algn="l"/>
            <a: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MIKROKREDITI</a:t>
            </a:r>
            <a:endParaRPr lang="sl-SI" sz="48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oljeZBesedilom 10"/>
          <p:cNvSpPr txBox="1">
            <a:spLocks noChangeArrowheads="1"/>
          </p:cNvSpPr>
          <p:nvPr/>
        </p:nvSpPr>
        <p:spPr>
          <a:xfrm>
            <a:off x="4328252" y="6371690"/>
            <a:ext cx="1515097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marL="63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1pPr>
            <a:lvl2pPr marL="127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2pPr>
            <a:lvl3pPr marL="190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3pPr>
            <a:lvl4pPr marL="254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4pPr>
            <a:lvl5pPr marL="317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5pPr>
            <a:lvl6pPr marL="381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6pPr>
            <a:lvl7pPr marL="444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7pPr>
            <a:lvl8pPr marL="508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8pPr>
            <a:lvl9pPr marL="571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SzTx/>
              <a:buFont typeface="Wingdings 3" pitchFamily="18" charset="2"/>
              <a:buNone/>
            </a:pPr>
            <a:endParaRPr lang="sl-SI" altLang="sl-SI" sz="60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12018476" y="2274587"/>
            <a:ext cx="3568627" cy="9285892"/>
          </a:xfrm>
          <a:prstGeom prst="rect">
            <a:avLst/>
          </a:prstGeom>
          <a:noFill/>
          <a:ln w="76200" cap="flat">
            <a:solidFill>
              <a:schemeClr val="accent6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16" name="Petkotnik 15"/>
          <p:cNvSpPr/>
          <p:nvPr/>
        </p:nvSpPr>
        <p:spPr>
          <a:xfrm rot="10800000">
            <a:off x="15587103" y="9832327"/>
            <a:ext cx="8319679" cy="2191257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chemeClr val="accent6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11" name="Elipsa 10"/>
          <p:cNvSpPr/>
          <p:nvPr/>
        </p:nvSpPr>
        <p:spPr>
          <a:xfrm>
            <a:off x="19021217" y="450611"/>
            <a:ext cx="4995449" cy="4707256"/>
          </a:xfrm>
          <a:prstGeom prst="ellipse">
            <a:avLst/>
          </a:prstGeom>
          <a:solidFill>
            <a:schemeClr val="accent6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lnSpc>
                <a:spcPct val="107000"/>
              </a:lnSpc>
              <a:spcAft>
                <a:spcPts val="800"/>
              </a:spcAft>
              <a:defRPr/>
            </a:pPr>
            <a:r>
              <a:rPr lang="sl-SI" sz="3200" b="1" dirty="0">
                <a:solidFill>
                  <a:srgbClr val="FFFFFF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sl-SI" sz="3200" b="1" dirty="0" smtClean="0">
                <a:solidFill>
                  <a:srgbClr val="FFFFFF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RAZVOJNA FAZA</a:t>
            </a:r>
          </a:p>
          <a:p>
            <a:pPr defTabSz="914400">
              <a:lnSpc>
                <a:spcPct val="107000"/>
              </a:lnSpc>
              <a:spcAft>
                <a:spcPts val="800"/>
              </a:spcAft>
              <a:defRPr/>
            </a:pPr>
            <a:r>
              <a:rPr lang="sl-SI" sz="3200" b="1" dirty="0" smtClean="0">
                <a:solidFill>
                  <a:srgbClr val="FFFFFF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/nadaljnja rast/</a:t>
            </a:r>
            <a:endParaRPr lang="sl-SI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17297151" y="10699470"/>
            <a:ext cx="5980176" cy="166237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indent="-342900" algn="just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sl-SI" sz="2400" b="1" i="1" dirty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sl-SI" sz="2400" b="1" i="1" dirty="0" smtClean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ekoče poslovanje</a:t>
            </a:r>
          </a:p>
          <a:p>
            <a:pPr marL="571500" indent="-342900" algn="just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sl-SI" sz="2400" b="1" i="1" dirty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sl-SI" sz="2400" b="1" i="1" dirty="0" smtClean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adaljnja rast in razvoj</a:t>
            </a:r>
          </a:p>
          <a:p>
            <a:pPr rtl="0" latinLnBrk="1" hangingPunct="0"/>
            <a:endParaRPr lang="sl-SI" dirty="0">
              <a:solidFill>
                <a:srgbClr val="000000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16242249" y="10034261"/>
            <a:ext cx="647395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2400" b="1" i="1" dirty="0" smtClean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NAMEN 4. RAZVOJNE FAZE:</a:t>
            </a:r>
            <a:endParaRPr lang="sl-SI" sz="2400" b="1" i="1" dirty="0">
              <a:solidFill>
                <a:srgbClr val="DCDEE0">
                  <a:lumMod val="2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7712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/>
          <p:cNvSpPr/>
          <p:nvPr/>
        </p:nvSpPr>
        <p:spPr>
          <a:xfrm>
            <a:off x="5902997" y="1840403"/>
            <a:ext cx="12120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800" b="1" dirty="0" smtClean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 –NA d.o.o. </a:t>
            </a:r>
            <a:endParaRPr lang="sl-SI" sz="4800" b="1" dirty="0">
              <a:solidFill>
                <a:srgbClr val="0365C0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PoljeZBesedilom 10"/>
          <p:cNvSpPr txBox="1"/>
          <p:nvPr/>
        </p:nvSpPr>
        <p:spPr>
          <a:xfrm>
            <a:off x="-1" y="13013243"/>
            <a:ext cx="24384000" cy="53347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28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DEJAVNOST PODJETJA: Avtomobilska industrija</a:t>
            </a:r>
            <a:endParaRPr lang="sl-SI" sz="28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58946" y="1346139"/>
            <a:ext cx="4266851" cy="76584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9763" y="2868450"/>
            <a:ext cx="4264567" cy="2098188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3407778" y="3006364"/>
            <a:ext cx="1756844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b="1" dirty="0" smtClean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Podjetje Ur-Na je bilo ustanovljeno leta 1979 kot družinsko podjetje.  </a:t>
            </a:r>
          </a:p>
          <a:p>
            <a:r>
              <a:rPr lang="sl-SI" sz="2800" b="1" dirty="0" smtClean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podjetje </a:t>
            </a:r>
            <a:r>
              <a:rPr lang="sl-SI" sz="2800" b="1" dirty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 več kot 30 letno tradicijo</a:t>
            </a:r>
            <a:r>
              <a:rPr lang="sl-SI" sz="2800" b="1" dirty="0" smtClean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sl-SI" sz="2800" b="1" dirty="0">
              <a:solidFill>
                <a:srgbClr val="0365C0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sl-SI" sz="2800" b="1" dirty="0" smtClean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Njihova </a:t>
            </a:r>
            <a:r>
              <a:rPr lang="sl-SI" sz="2800" b="1" dirty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glavna dejavnost je proizvodnja vzmeti. </a:t>
            </a:r>
            <a:endParaRPr lang="sl-SI" sz="2800" b="1" dirty="0" smtClean="0">
              <a:solidFill>
                <a:srgbClr val="0365C0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sl-SI" sz="3200" dirty="0">
              <a:solidFill>
                <a:srgbClr val="0365C0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sl-SI" sz="3200" dirty="0">
              <a:solidFill>
                <a:srgbClr val="0365C0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sl-SI" sz="3200" dirty="0" smtClean="0">
              <a:solidFill>
                <a:srgbClr val="0365C0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7364506" y="1114856"/>
            <a:ext cx="862404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l-SI" sz="36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PRIMER </a:t>
            </a:r>
            <a:endParaRPr kumimoji="0" lang="sl-SI" sz="3600" b="1" i="0" u="none" strike="noStrike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Light"/>
            </a:endParaRPr>
          </a:p>
        </p:txBody>
      </p:sp>
      <p:sp>
        <p:nvSpPr>
          <p:cNvPr id="7" name="Puščica dol 6"/>
          <p:cNvSpPr/>
          <p:nvPr/>
        </p:nvSpPr>
        <p:spPr>
          <a:xfrm>
            <a:off x="10497670" y="4502766"/>
            <a:ext cx="2644590" cy="1154284"/>
          </a:xfrm>
          <a:prstGeom prst="downArrow">
            <a:avLst/>
          </a:prstGeom>
          <a:solidFill>
            <a:schemeClr val="accent6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l-SI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Pravokotnik 7"/>
          <p:cNvSpPr/>
          <p:nvPr/>
        </p:nvSpPr>
        <p:spPr>
          <a:xfrm>
            <a:off x="4796051" y="5868942"/>
            <a:ext cx="147918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 latinLnBrk="1" hangingPunct="0"/>
            <a:r>
              <a:rPr lang="sl-SI" sz="28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Kaj so potrebovali</a:t>
            </a:r>
            <a:r>
              <a:rPr lang="sl-SI" sz="28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sl-SI" sz="2800" b="1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rtl="0" latinLnBrk="1" hangingPunct="0"/>
            <a:r>
              <a:rPr lang="sl-SI" sz="2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iskali </a:t>
            </a:r>
            <a:r>
              <a:rPr lang="sl-SI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finančne spodbude za obratna sredstva za tekoče in likvidno poslovanje</a:t>
            </a:r>
          </a:p>
          <a:p>
            <a:pPr rtl="0" latinLnBrk="1" hangingPunct="0"/>
            <a:r>
              <a:rPr lang="sl-SI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</a:t>
            </a:r>
            <a:r>
              <a:rPr lang="sl-SI" sz="2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sl-SI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projekt so potrebovali kredit do višine 25.000 EUR</a:t>
            </a:r>
          </a:p>
        </p:txBody>
      </p:sp>
      <p:sp>
        <p:nvSpPr>
          <p:cNvPr id="12" name="Puščica dol 11"/>
          <p:cNvSpPr/>
          <p:nvPr/>
        </p:nvSpPr>
        <p:spPr>
          <a:xfrm>
            <a:off x="10497670" y="7382419"/>
            <a:ext cx="2644590" cy="1154284"/>
          </a:xfrm>
          <a:prstGeom prst="downArrow">
            <a:avLst/>
          </a:prstGeom>
          <a:solidFill>
            <a:schemeClr val="accent6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l-SI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5831540" y="8926461"/>
            <a:ext cx="12192000" cy="2739211"/>
          </a:xfrm>
          <a:prstGeom prst="rect">
            <a:avLst/>
          </a:prstGeom>
        </p:spPr>
        <p:txBody>
          <a:bodyPr>
            <a:spAutoFit/>
          </a:bodyPr>
          <a:lstStyle/>
          <a:p>
            <a:pPr rtl="0" latinLnBrk="1" hangingPunct="0"/>
            <a:r>
              <a:rPr lang="sl-SI" sz="28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Prijava na:</a:t>
            </a:r>
          </a:p>
          <a:p>
            <a:pPr rtl="0" latinLnBrk="1" hangingPunct="0"/>
            <a:r>
              <a:rPr lang="sl-SI" sz="96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P7 </a:t>
            </a:r>
          </a:p>
          <a:p>
            <a:pPr rtl="0" latinLnBrk="1" hangingPunct="0"/>
            <a:r>
              <a:rPr lang="sl-SI" sz="4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Mikrokrediti za mikro in mala podjetja </a:t>
            </a:r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9762" y="8501780"/>
            <a:ext cx="4264567" cy="209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479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397" y="1776276"/>
            <a:ext cx="18320068" cy="1126638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837813" y="-19566"/>
            <a:ext cx="18809595" cy="2286000"/>
          </a:xfrm>
        </p:spPr>
        <p:txBody>
          <a:bodyPr>
            <a:normAutofit/>
          </a:bodyPr>
          <a:lstStyle/>
          <a:p>
            <a:pPr algn="l"/>
            <a: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MIKROKREDITI</a:t>
            </a:r>
            <a:b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sl-SI" sz="36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/za klasična mikro in mala podjetja – P7/</a:t>
            </a:r>
            <a:endParaRPr lang="sl-SI" sz="36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oljeZBesedilom 10"/>
          <p:cNvSpPr txBox="1">
            <a:spLocks noChangeArrowheads="1"/>
          </p:cNvSpPr>
          <p:nvPr/>
        </p:nvSpPr>
        <p:spPr>
          <a:xfrm>
            <a:off x="4328252" y="6371690"/>
            <a:ext cx="1515097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marL="63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1pPr>
            <a:lvl2pPr marL="127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2pPr>
            <a:lvl3pPr marL="190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3pPr>
            <a:lvl4pPr marL="254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4pPr>
            <a:lvl5pPr marL="317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5pPr>
            <a:lvl6pPr marL="381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6pPr>
            <a:lvl7pPr marL="444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7pPr>
            <a:lvl8pPr marL="508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8pPr>
            <a:lvl9pPr marL="571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SzTx/>
              <a:buFont typeface="Wingdings 3" pitchFamily="18" charset="2"/>
              <a:buNone/>
            </a:pPr>
            <a:endParaRPr lang="sl-SI" altLang="sl-SI" sz="60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Petkotnik 15"/>
          <p:cNvSpPr/>
          <p:nvPr/>
        </p:nvSpPr>
        <p:spPr>
          <a:xfrm rot="10800000">
            <a:off x="15568589" y="1420132"/>
            <a:ext cx="8837382" cy="8107273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chemeClr val="accent6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19281338" y="2159019"/>
            <a:ext cx="8762455" cy="154914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sl-SI" sz="4400" b="1" dirty="0" smtClean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OPIS PRODUKTA </a:t>
            </a:r>
            <a:endParaRPr lang="sl-SI" sz="4400" b="1" dirty="0">
              <a:solidFill>
                <a:srgbClr val="DCDEE0">
                  <a:lumMod val="2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rtl="0" latinLnBrk="1" hangingPunct="0"/>
            <a:endParaRPr lang="sl-SI" dirty="0">
              <a:solidFill>
                <a:srgbClr val="000000"/>
              </a:solidFill>
            </a:endParaRPr>
          </a:p>
        </p:txBody>
      </p:sp>
      <p:pic>
        <p:nvPicPr>
          <p:cNvPr id="11" name="Picture 12" descr="Logotip_brez_vsebin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22278" y="3029924"/>
            <a:ext cx="3822623" cy="980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esna puščica 11"/>
          <p:cNvSpPr/>
          <p:nvPr/>
        </p:nvSpPr>
        <p:spPr>
          <a:xfrm rot="5400000">
            <a:off x="21337553" y="3901250"/>
            <a:ext cx="964030" cy="1182013"/>
          </a:xfrm>
          <a:prstGeom prst="rightArrow">
            <a:avLst/>
          </a:prstGeom>
          <a:solidFill>
            <a:schemeClr val="accent6"/>
          </a:solidFill>
          <a:ln w="12700" cap="flat">
            <a:noFill/>
            <a:miter lim="4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chemeClr val="accent6"/>
              </a:solidFill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18815945" y="4958647"/>
            <a:ext cx="5313684" cy="1210588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36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MIKROKREDIT za </a:t>
            </a:r>
          </a:p>
          <a:p>
            <a:pPr rtl="0" latinLnBrk="1" hangingPunct="0"/>
            <a:r>
              <a:rPr lang="sl-SI" sz="36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mikro in mala podjetja</a:t>
            </a:r>
            <a:endParaRPr lang="sl-SI" sz="36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Desna puščica 12"/>
          <p:cNvSpPr/>
          <p:nvPr/>
        </p:nvSpPr>
        <p:spPr>
          <a:xfrm rot="5400000">
            <a:off x="21322336" y="6466713"/>
            <a:ext cx="1042195" cy="741292"/>
          </a:xfrm>
          <a:prstGeom prst="rightArrow">
            <a:avLst/>
          </a:prstGeom>
          <a:solidFill>
            <a:schemeClr val="accent6"/>
          </a:solidFill>
          <a:ln w="12700" cap="flat">
            <a:noFill/>
            <a:miter lim="4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14" name="Večkraten dokument 13"/>
          <p:cNvSpPr/>
          <p:nvPr/>
        </p:nvSpPr>
        <p:spPr>
          <a:xfrm>
            <a:off x="20943443" y="7394008"/>
            <a:ext cx="1847714" cy="2073154"/>
          </a:xfrm>
          <a:prstGeom prst="flowChartMultidocumen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sl-SI" b="1" dirty="0">
                <a:solidFill>
                  <a:srgbClr val="FFFFFF"/>
                </a:solidFill>
              </a:rPr>
              <a:t>MSP</a:t>
            </a:r>
          </a:p>
        </p:txBody>
      </p:sp>
      <p:sp>
        <p:nvSpPr>
          <p:cNvPr id="6" name="Zaobljeni pravokotnik 5"/>
          <p:cNvSpPr/>
          <p:nvPr/>
        </p:nvSpPr>
        <p:spPr>
          <a:xfrm>
            <a:off x="17880625" y="6594942"/>
            <a:ext cx="3203632" cy="454025"/>
          </a:xfrm>
          <a:prstGeom prst="roundRect">
            <a:avLst/>
          </a:prstGeom>
          <a:solidFill>
            <a:schemeClr val="accent6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20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Neposredni kredit Sklada</a:t>
            </a:r>
            <a:endParaRPr lang="sl-SI" sz="20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12665043" y="3054096"/>
            <a:ext cx="3559636" cy="1225296"/>
          </a:xfrm>
          <a:prstGeom prst="rect">
            <a:avLst/>
          </a:prstGeom>
          <a:noFill/>
          <a:ln w="38100" cap="flat">
            <a:solidFill>
              <a:schemeClr val="accent6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15" name="Elipsa 14"/>
          <p:cNvSpPr/>
          <p:nvPr/>
        </p:nvSpPr>
        <p:spPr>
          <a:xfrm>
            <a:off x="14937169" y="5055403"/>
            <a:ext cx="2180648" cy="836732"/>
          </a:xfrm>
          <a:prstGeom prst="ellipse">
            <a:avLst/>
          </a:prstGeom>
          <a:solidFill>
            <a:schemeClr val="accent6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32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P7</a:t>
            </a:r>
            <a:endParaRPr lang="sl-SI" sz="32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26396" y="169645"/>
            <a:ext cx="4134802" cy="112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3215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682" y="2761488"/>
            <a:ext cx="15673625" cy="964089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57893" y="-198159"/>
            <a:ext cx="18809595" cy="2286000"/>
          </a:xfrm>
        </p:spPr>
        <p:txBody>
          <a:bodyPr>
            <a:normAutofit/>
          </a:bodyPr>
          <a:lstStyle/>
          <a:p>
            <a:pPr algn="l"/>
            <a: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MIKROKREDITI</a:t>
            </a:r>
            <a:b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sl-SI" sz="36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/za klasična mikro in mala podjetja – P7/</a:t>
            </a:r>
            <a:endParaRPr lang="sl-SI" sz="36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oljeZBesedilom 10"/>
          <p:cNvSpPr txBox="1">
            <a:spLocks noChangeArrowheads="1"/>
          </p:cNvSpPr>
          <p:nvPr/>
        </p:nvSpPr>
        <p:spPr>
          <a:xfrm>
            <a:off x="4328252" y="6371690"/>
            <a:ext cx="1515097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marL="63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1pPr>
            <a:lvl2pPr marL="127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2pPr>
            <a:lvl3pPr marL="190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3pPr>
            <a:lvl4pPr marL="254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4pPr>
            <a:lvl5pPr marL="317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5pPr>
            <a:lvl6pPr marL="381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6pPr>
            <a:lvl7pPr marL="444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7pPr>
            <a:lvl8pPr marL="508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8pPr>
            <a:lvl9pPr marL="571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SzTx/>
              <a:buFont typeface="Wingdings 3" pitchFamily="18" charset="2"/>
              <a:buNone/>
            </a:pPr>
            <a:endParaRPr lang="sl-SI" altLang="sl-SI" sz="60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9408693" y="3849466"/>
            <a:ext cx="3100122" cy="971340"/>
          </a:xfrm>
          <a:prstGeom prst="rect">
            <a:avLst/>
          </a:prstGeom>
          <a:noFill/>
          <a:ln w="76200" cap="flat">
            <a:solidFill>
              <a:schemeClr val="accent6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16" name="Petkotnik 15"/>
          <p:cNvSpPr/>
          <p:nvPr/>
        </p:nvSpPr>
        <p:spPr>
          <a:xfrm rot="10800000">
            <a:off x="10956470" y="1813352"/>
            <a:ext cx="13405099" cy="9959708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chemeClr val="accent6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14940366" y="2512399"/>
            <a:ext cx="9077718" cy="154914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4400" b="1" dirty="0" smtClean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OSNOVNE ZNAČILNOSTI</a:t>
            </a:r>
          </a:p>
          <a:p>
            <a:pPr rtl="0" latinLnBrk="1" hangingPunct="0"/>
            <a:endParaRPr lang="sl-SI" dirty="0">
              <a:solidFill>
                <a:srgbClr val="000000"/>
              </a:solidFill>
            </a:endParaRPr>
          </a:p>
        </p:txBody>
      </p:sp>
      <p:sp>
        <p:nvSpPr>
          <p:cNvPr id="17" name="PoljeZBesedilom 16"/>
          <p:cNvSpPr txBox="1"/>
          <p:nvPr/>
        </p:nvSpPr>
        <p:spPr>
          <a:xfrm>
            <a:off x="13458547" y="5131353"/>
            <a:ext cx="6214529" cy="484235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okvirno letno št. </a:t>
            </a:r>
            <a:endParaRPr lang="sl-SI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r>
              <a:rPr lang="sl-SI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podprtih podjetij</a:t>
            </a: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endParaRPr lang="sl-SI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  <a:t>višina </a:t>
            </a:r>
            <a:r>
              <a:rPr lang="sl-SI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kredita </a:t>
            </a: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endParaRPr lang="sl-SI" sz="28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sl-SI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oba financiranja</a:t>
            </a:r>
          </a:p>
          <a:p>
            <a:pPr algn="l" fontAlgn="t"/>
            <a:endParaRPr lang="sl-SI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sl-SI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brestna mera</a:t>
            </a: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endParaRPr lang="sl-SI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sl-SI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pravičeni stroški</a:t>
            </a:r>
          </a:p>
          <a:p>
            <a:pPr fontAlgn="t"/>
            <a:endParaRPr lang="sl-SI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PoljeZBesedilom 17"/>
          <p:cNvSpPr txBox="1"/>
          <p:nvPr/>
        </p:nvSpPr>
        <p:spPr>
          <a:xfrm>
            <a:off x="17385198" y="5238002"/>
            <a:ext cx="7682290" cy="35496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fontAlgn="t"/>
            <a:r>
              <a:rPr lang="sl-SI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 podjetij</a:t>
            </a:r>
          </a:p>
          <a:p>
            <a:pPr algn="l" fontAlgn="t"/>
            <a:r>
              <a:rPr lang="sl-SI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/že podrtih 115 podjetij/</a:t>
            </a:r>
          </a:p>
          <a:p>
            <a:pPr algn="l" fontAlgn="t"/>
            <a:endParaRPr lang="sl-SI" sz="2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r>
              <a:rPr lang="sl-SI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25.000 EUR</a:t>
            </a:r>
          </a:p>
          <a:p>
            <a:pPr algn="l" fontAlgn="t"/>
            <a:endParaRPr lang="sl-SI" sz="2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r>
              <a:rPr lang="sl-SI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5 let</a:t>
            </a:r>
          </a:p>
          <a:p>
            <a:pPr algn="l" fontAlgn="t"/>
            <a:endParaRPr lang="sl-SI" sz="2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r>
              <a:rPr lang="sl-SI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fiksna 2,5 %</a:t>
            </a:r>
            <a:endParaRPr lang="sl-SI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2" name="Raven povezovalnik 21"/>
          <p:cNvCxnSpPr/>
          <p:nvPr/>
        </p:nvCxnSpPr>
        <p:spPr>
          <a:xfrm>
            <a:off x="13302862" y="6240230"/>
            <a:ext cx="11138507" cy="0"/>
          </a:xfrm>
          <a:prstGeom prst="line">
            <a:avLst/>
          </a:pr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Raven povezovalnik 23"/>
          <p:cNvCxnSpPr/>
          <p:nvPr/>
        </p:nvCxnSpPr>
        <p:spPr>
          <a:xfrm>
            <a:off x="13379338" y="7261430"/>
            <a:ext cx="10954996" cy="0"/>
          </a:xfrm>
          <a:prstGeom prst="line">
            <a:avLst/>
          </a:pr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Raven povezovalnik 24"/>
          <p:cNvCxnSpPr/>
          <p:nvPr/>
        </p:nvCxnSpPr>
        <p:spPr>
          <a:xfrm>
            <a:off x="13379338" y="7974988"/>
            <a:ext cx="10954996" cy="0"/>
          </a:xfrm>
          <a:prstGeom prst="line">
            <a:avLst/>
          </a:pr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Elipsa 25"/>
          <p:cNvSpPr/>
          <p:nvPr/>
        </p:nvSpPr>
        <p:spPr>
          <a:xfrm>
            <a:off x="9987013" y="6160982"/>
            <a:ext cx="2180648" cy="836732"/>
          </a:xfrm>
          <a:prstGeom prst="ellipse">
            <a:avLst/>
          </a:prstGeom>
          <a:solidFill>
            <a:schemeClr val="accent6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32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P7</a:t>
            </a:r>
            <a:endParaRPr lang="sl-SI" sz="32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17479336" y="9080846"/>
            <a:ext cx="5370461" cy="20415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sl-SI" sz="18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Stroški materialnih investicij</a:t>
            </a:r>
          </a:p>
          <a:p>
            <a:pPr algn="l" rtl="0" latinLnBrk="1" hangingPunct="0"/>
            <a:r>
              <a:rPr lang="sl-SI" sz="1800" i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(Nakup opreme, </a:t>
            </a:r>
          </a:p>
          <a:p>
            <a:pPr algn="l" rtl="0" latinLnBrk="1" hangingPunct="0"/>
            <a:r>
              <a:rPr lang="sl-SI" sz="1800" i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nakup poslovnih prostorov, gradnja,…)</a:t>
            </a:r>
          </a:p>
          <a:p>
            <a:pPr algn="l" rtl="0" latinLnBrk="1" hangingPunct="0"/>
            <a:endParaRPr lang="sl-SI" sz="1800" i="1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rtl="0" latinLnBrk="1" hangingPunct="0"/>
            <a:r>
              <a:rPr lang="sl-SI" sz="18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Stroški financiranja obratnih </a:t>
            </a:r>
          </a:p>
          <a:p>
            <a:pPr algn="l" rtl="0" latinLnBrk="1" hangingPunct="0"/>
            <a:r>
              <a:rPr lang="sl-SI" sz="18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sredstev</a:t>
            </a:r>
          </a:p>
          <a:p>
            <a:pPr rtl="0" latinLnBrk="1" hangingPunct="0"/>
            <a:endParaRPr lang="sl-SI" sz="18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9" name="Raven povezovalnik 18"/>
          <p:cNvCxnSpPr/>
          <p:nvPr/>
        </p:nvCxnSpPr>
        <p:spPr>
          <a:xfrm>
            <a:off x="13379338" y="8845358"/>
            <a:ext cx="10880687" cy="0"/>
          </a:xfrm>
          <a:prstGeom prst="line">
            <a:avLst/>
          </a:pr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PoljeZBesedilom 5"/>
          <p:cNvSpPr txBox="1"/>
          <p:nvPr/>
        </p:nvSpPr>
        <p:spPr>
          <a:xfrm>
            <a:off x="12859809" y="4287327"/>
            <a:ext cx="5017563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rtl="0" latinLnBrk="1" hangingPunct="0">
              <a:buFont typeface="Wingdings" panose="05000000000000000000" pitchFamily="2" charset="2"/>
              <a:buChar char="§"/>
            </a:pPr>
            <a:r>
              <a:rPr lang="sl-SI" sz="2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sl-SI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azpisana sredstva</a:t>
            </a:r>
            <a:endParaRPr lang="sl-SI" sz="28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PoljeZBesedilom 10"/>
          <p:cNvSpPr txBox="1"/>
          <p:nvPr/>
        </p:nvSpPr>
        <p:spPr>
          <a:xfrm>
            <a:off x="17367032" y="4064438"/>
            <a:ext cx="6407490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sl-SI" sz="28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mio EUR /AKTIVEN RAZPIS/ </a:t>
            </a:r>
          </a:p>
          <a:p>
            <a:pPr algn="l" rtl="0" latinLnBrk="1" hangingPunct="0"/>
            <a:r>
              <a:rPr lang="sl-SI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/že odobrena v višini 2,7 mio EUR/  </a:t>
            </a:r>
          </a:p>
        </p:txBody>
      </p:sp>
      <p:cxnSp>
        <p:nvCxnSpPr>
          <p:cNvPr id="20" name="Raven povezovalnik 19"/>
          <p:cNvCxnSpPr/>
          <p:nvPr/>
        </p:nvCxnSpPr>
        <p:spPr>
          <a:xfrm>
            <a:off x="13379338" y="5004277"/>
            <a:ext cx="11004662" cy="85011"/>
          </a:xfrm>
          <a:prstGeom prst="line">
            <a:avLst/>
          </a:pr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Raven povezovalnik 13"/>
          <p:cNvCxnSpPr/>
          <p:nvPr/>
        </p:nvCxnSpPr>
        <p:spPr>
          <a:xfrm flipH="1">
            <a:off x="17242200" y="4099352"/>
            <a:ext cx="49666" cy="7165610"/>
          </a:xfrm>
          <a:prstGeom prst="line">
            <a:avLst/>
          </a:prstGeom>
          <a:noFill/>
          <a:ln w="3810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PoljeZBesedilom 20"/>
          <p:cNvSpPr txBox="1"/>
          <p:nvPr/>
        </p:nvSpPr>
        <p:spPr>
          <a:xfrm>
            <a:off x="18225072" y="10994903"/>
            <a:ext cx="710595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l-SI" sz="3600" b="1" i="0" u="none" strike="noStrike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AKTIVEN</a:t>
            </a:r>
            <a:r>
              <a:rPr kumimoji="0" lang="sl-SI" sz="3600" b="1" i="0" u="none" strike="noStrike" cap="none" spc="0" normalizeH="0" dirty="0" smtClean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 RAZPIS!</a:t>
            </a:r>
            <a:endParaRPr kumimoji="0" lang="sl-SI" sz="3600" b="1" i="0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Light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73931" y="426068"/>
            <a:ext cx="4144153" cy="112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31668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/>
          <p:cNvSpPr/>
          <p:nvPr/>
        </p:nvSpPr>
        <p:spPr>
          <a:xfrm>
            <a:off x="5534236" y="1559014"/>
            <a:ext cx="12120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800" b="1" dirty="0" smtClean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PODJETJE „</a:t>
            </a:r>
            <a:r>
              <a:rPr lang="sl-SI" sz="4800" b="1" dirty="0" err="1" smtClean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xy</a:t>
            </a:r>
            <a:r>
              <a:rPr lang="sl-SI" sz="4800" b="1" dirty="0" smtClean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endParaRPr lang="sl-SI" sz="4800" b="1" dirty="0">
              <a:solidFill>
                <a:srgbClr val="0365C0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PoljeZBesedilom 10"/>
          <p:cNvSpPr txBox="1"/>
          <p:nvPr/>
        </p:nvSpPr>
        <p:spPr>
          <a:xfrm>
            <a:off x="0" y="12843966"/>
            <a:ext cx="24384000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b="1" dirty="0">
              <a:solidFill>
                <a:srgbClr val="FFFFFF"/>
              </a:solidFill>
            </a:endParaRPr>
          </a:p>
        </p:txBody>
      </p:sp>
      <p:sp>
        <p:nvSpPr>
          <p:cNvPr id="14" name="PoljeZBesedilom 13"/>
          <p:cNvSpPr txBox="1"/>
          <p:nvPr/>
        </p:nvSpPr>
        <p:spPr>
          <a:xfrm>
            <a:off x="89005" y="9236474"/>
            <a:ext cx="23267038" cy="35496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32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Prijava na:</a:t>
            </a:r>
          </a:p>
          <a:p>
            <a:pPr rtl="0" latinLnBrk="1" hangingPunct="0"/>
            <a:r>
              <a:rPr lang="sl-SI" sz="96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P7 sop </a:t>
            </a:r>
          </a:p>
          <a:p>
            <a:pPr rtl="0" latinLnBrk="1" hangingPunct="0"/>
            <a: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Mikrokrediti za podjetja s statusom socialnega podjetja </a:t>
            </a:r>
          </a:p>
          <a:p>
            <a:pPr marL="457200" indent="-457200" algn="l" rtl="0" latinLnBrk="1" hangingPunct="0">
              <a:buFont typeface="Wingdings" panose="05000000000000000000" pitchFamily="2" charset="2"/>
              <a:buChar char="§"/>
            </a:pPr>
            <a:endParaRPr lang="sl-SI" sz="48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PoljeZBesedilom 14"/>
          <p:cNvSpPr txBox="1"/>
          <p:nvPr/>
        </p:nvSpPr>
        <p:spPr>
          <a:xfrm>
            <a:off x="2463822" y="2390112"/>
            <a:ext cx="18599486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>
              <a:lnSpc>
                <a:spcPct val="150000"/>
              </a:lnSpc>
            </a:pPr>
            <a:r>
              <a:rPr lang="sl-SI" sz="3200" b="1" dirty="0" smtClean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 status SOCIALNEGA PODJETJA </a:t>
            </a:r>
          </a:p>
          <a:p>
            <a:pPr rtl="0" latinLnBrk="1" hangingPunct="0">
              <a:lnSpc>
                <a:spcPct val="150000"/>
              </a:lnSpc>
            </a:pPr>
            <a:r>
              <a:rPr lang="sl-SI" sz="3200" b="1" dirty="0" smtClean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potrebuje likvidna sredstva za tekoče poslovanje </a:t>
            </a:r>
            <a:endParaRPr lang="sl-SI" sz="3200" b="1" dirty="0">
              <a:solidFill>
                <a:srgbClr val="0365C0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Puščica dol 5"/>
          <p:cNvSpPr/>
          <p:nvPr/>
        </p:nvSpPr>
        <p:spPr>
          <a:xfrm>
            <a:off x="10176172" y="7233876"/>
            <a:ext cx="3174787" cy="1726035"/>
          </a:xfrm>
          <a:prstGeom prst="downArrow">
            <a:avLst/>
          </a:prstGeom>
          <a:solidFill>
            <a:schemeClr val="accent6"/>
          </a:solidFill>
          <a:ln w="12700" cap="flat">
            <a:solidFill>
              <a:schemeClr val="accent6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0155" y="4027834"/>
            <a:ext cx="5806822" cy="2950533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9089052" y="808494"/>
            <a:ext cx="501091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l-SI" sz="3600" b="1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PRIMER</a:t>
            </a:r>
            <a:endParaRPr kumimoji="0" lang="sl-SI" sz="3600" b="1" i="0" u="none" strike="noStrike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Ligh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4425" y="1065598"/>
            <a:ext cx="4371618" cy="117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1165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660" y="2907792"/>
            <a:ext cx="15843421" cy="974885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11890" y="-24455"/>
            <a:ext cx="18809595" cy="2286000"/>
          </a:xfrm>
        </p:spPr>
        <p:txBody>
          <a:bodyPr>
            <a:normAutofit/>
          </a:bodyPr>
          <a:lstStyle/>
          <a:p>
            <a:pPr algn="l"/>
            <a: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sl-SI" sz="4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MIKROKREDITI</a:t>
            </a:r>
            <a:br>
              <a:rPr lang="sl-SI" sz="4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sl-SI" sz="36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/za </a:t>
            </a:r>
            <a:r>
              <a:rPr lang="sl-SI" sz="36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podjetja s statusom socialnega podjetja – P7 sop/</a:t>
            </a:r>
            <a:endParaRPr lang="sl-SI" sz="36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oljeZBesedilom 10"/>
          <p:cNvSpPr txBox="1">
            <a:spLocks noChangeArrowheads="1"/>
          </p:cNvSpPr>
          <p:nvPr/>
        </p:nvSpPr>
        <p:spPr>
          <a:xfrm>
            <a:off x="4328252" y="6371690"/>
            <a:ext cx="1515097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marL="63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1pPr>
            <a:lvl2pPr marL="127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2pPr>
            <a:lvl3pPr marL="190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3pPr>
            <a:lvl4pPr marL="254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4pPr>
            <a:lvl5pPr marL="317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5pPr>
            <a:lvl6pPr marL="381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6pPr>
            <a:lvl7pPr marL="444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7pPr>
            <a:lvl8pPr marL="508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8pPr>
            <a:lvl9pPr marL="571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SzTx/>
              <a:buFont typeface="Wingdings 3" pitchFamily="18" charset="2"/>
              <a:buNone/>
            </a:pPr>
            <a:endParaRPr lang="sl-SI" altLang="sl-SI" sz="60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9854407" y="5096558"/>
            <a:ext cx="3000078" cy="953383"/>
          </a:xfrm>
          <a:prstGeom prst="rect">
            <a:avLst/>
          </a:prstGeom>
          <a:noFill/>
          <a:ln w="76200" cap="flat">
            <a:solidFill>
              <a:schemeClr val="accent6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16" name="Petkotnik 15"/>
          <p:cNvSpPr/>
          <p:nvPr/>
        </p:nvSpPr>
        <p:spPr>
          <a:xfrm rot="10800000">
            <a:off x="12854485" y="2083154"/>
            <a:ext cx="11490208" cy="8577072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chemeClr val="accent6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17900344" y="2316028"/>
            <a:ext cx="8762455" cy="154914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sl-SI" sz="4400" b="1" dirty="0" smtClean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OPIS PRODUKTA </a:t>
            </a:r>
            <a:endParaRPr lang="sl-SI" sz="4400" b="1" dirty="0">
              <a:solidFill>
                <a:srgbClr val="DCDEE0">
                  <a:lumMod val="2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rtl="0" latinLnBrk="1" hangingPunct="0"/>
            <a:endParaRPr lang="sl-SI" dirty="0">
              <a:solidFill>
                <a:srgbClr val="000000"/>
              </a:solidFill>
            </a:endParaRPr>
          </a:p>
        </p:txBody>
      </p:sp>
      <p:pic>
        <p:nvPicPr>
          <p:cNvPr id="11" name="Picture 12" descr="Logotip_brez_vsebin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90075" y="3266922"/>
            <a:ext cx="3822623" cy="980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esna puščica 11"/>
          <p:cNvSpPr/>
          <p:nvPr/>
        </p:nvSpPr>
        <p:spPr>
          <a:xfrm rot="5400000">
            <a:off x="19589731" y="4350739"/>
            <a:ext cx="1134307" cy="789024"/>
          </a:xfrm>
          <a:prstGeom prst="rightArrow">
            <a:avLst/>
          </a:prstGeom>
          <a:solidFill>
            <a:schemeClr val="accent6"/>
          </a:solidFill>
          <a:ln w="12700" cap="flat">
            <a:noFill/>
            <a:miter lim="4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14526619" y="5458685"/>
            <a:ext cx="9732582" cy="1210588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36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MIKROKREDIT za podjetja s </a:t>
            </a:r>
          </a:p>
          <a:p>
            <a:pPr rtl="0" latinLnBrk="1" hangingPunct="0"/>
            <a:r>
              <a:rPr lang="sl-SI" sz="36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statusom socialnega podjetja </a:t>
            </a:r>
            <a:endParaRPr lang="sl-SI" sz="36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Desna puščica 12"/>
          <p:cNvSpPr/>
          <p:nvPr/>
        </p:nvSpPr>
        <p:spPr>
          <a:xfrm rot="5400000">
            <a:off x="19508270" y="7303498"/>
            <a:ext cx="1393249" cy="709922"/>
          </a:xfrm>
          <a:prstGeom prst="rightArrow">
            <a:avLst/>
          </a:prstGeom>
          <a:solidFill>
            <a:schemeClr val="accent6"/>
          </a:solidFill>
          <a:ln w="12700" cap="flat">
            <a:noFill/>
            <a:miter lim="4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14" name="Večkraten dokument 13"/>
          <p:cNvSpPr/>
          <p:nvPr/>
        </p:nvSpPr>
        <p:spPr>
          <a:xfrm>
            <a:off x="19247815" y="8477262"/>
            <a:ext cx="1847714" cy="2073154"/>
          </a:xfrm>
          <a:prstGeom prst="flowChartMultidocumen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sl-SI" b="1" dirty="0">
                <a:solidFill>
                  <a:srgbClr val="FFFFFF"/>
                </a:solidFill>
              </a:rPr>
              <a:t>MSP</a:t>
            </a:r>
          </a:p>
        </p:txBody>
      </p:sp>
      <p:sp>
        <p:nvSpPr>
          <p:cNvPr id="6" name="Zaobljeni pravokotnik 5"/>
          <p:cNvSpPr/>
          <p:nvPr/>
        </p:nvSpPr>
        <p:spPr>
          <a:xfrm>
            <a:off x="16460947" y="7346255"/>
            <a:ext cx="3203632" cy="454025"/>
          </a:xfrm>
          <a:prstGeom prst="roundRect">
            <a:avLst/>
          </a:prstGeom>
          <a:solidFill>
            <a:schemeClr val="accent6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20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Neposredni kredit Sklada</a:t>
            </a:r>
            <a:endParaRPr lang="sl-SI" sz="20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Elipsa 14"/>
          <p:cNvSpPr/>
          <p:nvPr/>
        </p:nvSpPr>
        <p:spPr>
          <a:xfrm>
            <a:off x="12005722" y="5642695"/>
            <a:ext cx="2289023" cy="836732"/>
          </a:xfrm>
          <a:prstGeom prst="ellipse">
            <a:avLst/>
          </a:prstGeom>
          <a:solidFill>
            <a:schemeClr val="accent6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32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P7 sop</a:t>
            </a:r>
            <a:endParaRPr lang="sl-SI" sz="32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79225" y="667077"/>
            <a:ext cx="4502541" cy="121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1426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528" y="3231304"/>
            <a:ext cx="15674174" cy="9644708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69832" y="21975"/>
            <a:ext cx="18809595" cy="2286000"/>
          </a:xfrm>
        </p:spPr>
        <p:txBody>
          <a:bodyPr>
            <a:normAutofit/>
          </a:bodyPr>
          <a:lstStyle/>
          <a:p>
            <a:pPr algn="l"/>
            <a: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sl-SI" sz="4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MIKROKREDITI</a:t>
            </a:r>
            <a:br>
              <a:rPr lang="sl-SI" sz="4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sl-SI" sz="36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/za podjetja s statusom socialnega podjetja – P7sop/</a:t>
            </a:r>
          </a:p>
        </p:txBody>
      </p:sp>
      <p:sp>
        <p:nvSpPr>
          <p:cNvPr id="3" name="PoljeZBesedilom 10"/>
          <p:cNvSpPr txBox="1">
            <a:spLocks noChangeArrowheads="1"/>
          </p:cNvSpPr>
          <p:nvPr/>
        </p:nvSpPr>
        <p:spPr>
          <a:xfrm>
            <a:off x="4328252" y="6371690"/>
            <a:ext cx="1515097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marL="63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1pPr>
            <a:lvl2pPr marL="127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2pPr>
            <a:lvl3pPr marL="190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3pPr>
            <a:lvl4pPr marL="254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4pPr>
            <a:lvl5pPr marL="317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5pPr>
            <a:lvl6pPr marL="381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6pPr>
            <a:lvl7pPr marL="444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7pPr>
            <a:lvl8pPr marL="508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8pPr>
            <a:lvl9pPr marL="571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SzTx/>
              <a:buFont typeface="Wingdings 3" pitchFamily="18" charset="2"/>
              <a:buNone/>
            </a:pPr>
            <a:endParaRPr lang="sl-SI" altLang="sl-SI" sz="60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9750775" y="5291045"/>
            <a:ext cx="3021233" cy="1080646"/>
          </a:xfrm>
          <a:prstGeom prst="rect">
            <a:avLst/>
          </a:prstGeom>
          <a:noFill/>
          <a:ln w="76200" cap="flat">
            <a:solidFill>
              <a:schemeClr val="accent6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16" name="Petkotnik 15"/>
          <p:cNvSpPr/>
          <p:nvPr/>
        </p:nvSpPr>
        <p:spPr>
          <a:xfrm rot="10800000">
            <a:off x="12216384" y="1843859"/>
            <a:ext cx="12167616" cy="9669790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chemeClr val="accent6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14962924" y="2300422"/>
            <a:ext cx="9077718" cy="22262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4400" b="1" dirty="0" smtClean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OSNOVNE</a:t>
            </a:r>
          </a:p>
          <a:p>
            <a:pPr rtl="0" latinLnBrk="1" hangingPunct="0"/>
            <a:r>
              <a:rPr lang="sl-SI" sz="4400" b="1" dirty="0" smtClean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ZNAČILNOSTI</a:t>
            </a:r>
          </a:p>
          <a:p>
            <a:pPr rtl="0" latinLnBrk="1" hangingPunct="0"/>
            <a:endParaRPr lang="sl-SI" dirty="0">
              <a:solidFill>
                <a:srgbClr val="000000"/>
              </a:solidFill>
            </a:endParaRPr>
          </a:p>
        </p:txBody>
      </p:sp>
      <p:sp>
        <p:nvSpPr>
          <p:cNvPr id="17" name="PoljeZBesedilom 16"/>
          <p:cNvSpPr txBox="1"/>
          <p:nvPr/>
        </p:nvSpPr>
        <p:spPr>
          <a:xfrm>
            <a:off x="14930527" y="5042423"/>
            <a:ext cx="5856247" cy="484235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okvirno letno št. </a:t>
            </a:r>
            <a:endParaRPr lang="sl-SI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r>
              <a:rPr lang="sl-SI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podprtih podjetij</a:t>
            </a: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endParaRPr lang="sl-SI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  <a:t>višina </a:t>
            </a:r>
            <a:r>
              <a:rPr lang="sl-SI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kredita </a:t>
            </a: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endParaRPr lang="sl-SI" sz="28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sl-SI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oba financiranja</a:t>
            </a:r>
          </a:p>
          <a:p>
            <a:pPr algn="l" fontAlgn="t"/>
            <a:endParaRPr lang="sl-SI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sl-SI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brestna mera</a:t>
            </a: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endParaRPr lang="sl-SI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sl-SI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pravičeni stroški</a:t>
            </a:r>
          </a:p>
          <a:p>
            <a:pPr fontAlgn="t"/>
            <a:endParaRPr lang="sl-SI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PoljeZBesedilom 17"/>
          <p:cNvSpPr txBox="1"/>
          <p:nvPr/>
        </p:nvSpPr>
        <p:spPr>
          <a:xfrm>
            <a:off x="18601042" y="5421044"/>
            <a:ext cx="7682290" cy="311880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fontAlgn="t"/>
            <a:r>
              <a:rPr lang="sl-SI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160 podjetij</a:t>
            </a:r>
          </a:p>
          <a:p>
            <a:pPr algn="l" fontAlgn="t"/>
            <a:endParaRPr lang="sl-SI" sz="2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r>
              <a:rPr lang="sl-SI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25.000 EUR</a:t>
            </a:r>
          </a:p>
          <a:p>
            <a:pPr algn="l" fontAlgn="t"/>
            <a:endParaRPr lang="sl-SI" sz="2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r>
              <a:rPr lang="sl-SI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5 let</a:t>
            </a:r>
          </a:p>
          <a:p>
            <a:pPr algn="l" fontAlgn="t"/>
            <a:endParaRPr lang="sl-SI" sz="2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r>
              <a:rPr lang="sl-SI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fiksna od 2,5 % do 5 %</a:t>
            </a:r>
            <a:endParaRPr lang="sl-SI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2" name="Raven povezovalnik 21"/>
          <p:cNvCxnSpPr/>
          <p:nvPr/>
        </p:nvCxnSpPr>
        <p:spPr>
          <a:xfrm>
            <a:off x="14123534" y="6077712"/>
            <a:ext cx="10210800" cy="0"/>
          </a:xfrm>
          <a:prstGeom prst="line">
            <a:avLst/>
          </a:pr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Raven povezovalnik 23"/>
          <p:cNvCxnSpPr/>
          <p:nvPr/>
        </p:nvCxnSpPr>
        <p:spPr>
          <a:xfrm>
            <a:off x="14173200" y="6897562"/>
            <a:ext cx="10161134" cy="0"/>
          </a:xfrm>
          <a:prstGeom prst="line">
            <a:avLst/>
          </a:pr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Raven povezovalnik 24"/>
          <p:cNvCxnSpPr/>
          <p:nvPr/>
        </p:nvCxnSpPr>
        <p:spPr>
          <a:xfrm>
            <a:off x="14173200" y="7883548"/>
            <a:ext cx="10161134" cy="0"/>
          </a:xfrm>
          <a:prstGeom prst="line">
            <a:avLst/>
          </a:pr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PoljeZBesedilom 3"/>
          <p:cNvSpPr txBox="1"/>
          <p:nvPr/>
        </p:nvSpPr>
        <p:spPr>
          <a:xfrm>
            <a:off x="18570023" y="9045175"/>
            <a:ext cx="5370461" cy="20415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sl-SI" sz="18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Stroški materialnih investicij</a:t>
            </a:r>
          </a:p>
          <a:p>
            <a:pPr algn="l" rtl="0" latinLnBrk="1" hangingPunct="0"/>
            <a:r>
              <a:rPr lang="sl-SI" sz="1800" i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(Nakup opreme, </a:t>
            </a:r>
          </a:p>
          <a:p>
            <a:pPr algn="l" rtl="0" latinLnBrk="1" hangingPunct="0"/>
            <a:r>
              <a:rPr lang="sl-SI" sz="1800" i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nakup poslovnih prostorov, gradnja,…)</a:t>
            </a:r>
          </a:p>
          <a:p>
            <a:pPr algn="l" rtl="0" latinLnBrk="1" hangingPunct="0"/>
            <a:endParaRPr lang="sl-SI" sz="1800" i="1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rtl="0" latinLnBrk="1" hangingPunct="0"/>
            <a:r>
              <a:rPr lang="sl-SI" sz="18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Stroški financiranja obratnih </a:t>
            </a:r>
          </a:p>
          <a:p>
            <a:pPr algn="l" rtl="0" latinLnBrk="1" hangingPunct="0"/>
            <a:r>
              <a:rPr lang="sl-SI" sz="18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sredstev</a:t>
            </a:r>
          </a:p>
          <a:p>
            <a:pPr rtl="0" latinLnBrk="1" hangingPunct="0"/>
            <a:endParaRPr lang="sl-SI" sz="18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9" name="Raven povezovalnik 18"/>
          <p:cNvCxnSpPr/>
          <p:nvPr/>
        </p:nvCxnSpPr>
        <p:spPr>
          <a:xfrm>
            <a:off x="14606791" y="8845358"/>
            <a:ext cx="9653234" cy="0"/>
          </a:xfrm>
          <a:prstGeom prst="line">
            <a:avLst/>
          </a:pr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PoljeZBesedilom 5"/>
          <p:cNvSpPr txBox="1"/>
          <p:nvPr/>
        </p:nvSpPr>
        <p:spPr>
          <a:xfrm>
            <a:off x="14035893" y="4304951"/>
            <a:ext cx="5017563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rtl="0" latinLnBrk="1" hangingPunct="0">
              <a:buFont typeface="Wingdings" panose="05000000000000000000" pitchFamily="2" charset="2"/>
              <a:buChar char="§"/>
            </a:pPr>
            <a:r>
              <a:rPr lang="sl-SI" sz="2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sl-SI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azpisana sredstva</a:t>
            </a:r>
            <a:endParaRPr lang="sl-SI" sz="28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PoljeZBesedilom 10"/>
          <p:cNvSpPr txBox="1"/>
          <p:nvPr/>
        </p:nvSpPr>
        <p:spPr>
          <a:xfrm>
            <a:off x="18653166" y="4297581"/>
            <a:ext cx="5730834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sl-SI" sz="28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mio EUR</a:t>
            </a:r>
          </a:p>
        </p:txBody>
      </p:sp>
      <p:cxnSp>
        <p:nvCxnSpPr>
          <p:cNvPr id="20" name="Raven povezovalnik 19"/>
          <p:cNvCxnSpPr/>
          <p:nvPr/>
        </p:nvCxnSpPr>
        <p:spPr>
          <a:xfrm>
            <a:off x="14173200" y="4993779"/>
            <a:ext cx="10210800" cy="95509"/>
          </a:xfrm>
          <a:prstGeom prst="line">
            <a:avLst/>
          </a:pr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Raven povezovalnik 13"/>
          <p:cNvCxnSpPr/>
          <p:nvPr/>
        </p:nvCxnSpPr>
        <p:spPr>
          <a:xfrm flipH="1">
            <a:off x="18408410" y="4063436"/>
            <a:ext cx="49666" cy="7165610"/>
          </a:xfrm>
          <a:prstGeom prst="line">
            <a:avLst/>
          </a:prstGeom>
          <a:noFill/>
          <a:ln w="3810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Elipsa 22"/>
          <p:cNvSpPr/>
          <p:nvPr/>
        </p:nvSpPr>
        <p:spPr>
          <a:xfrm>
            <a:off x="10257897" y="4872679"/>
            <a:ext cx="2289023" cy="836732"/>
          </a:xfrm>
          <a:prstGeom prst="ellipse">
            <a:avLst/>
          </a:prstGeom>
          <a:solidFill>
            <a:schemeClr val="accent6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32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P7 sop</a:t>
            </a:r>
            <a:endParaRPr lang="sl-SI" sz="32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79225" y="511439"/>
            <a:ext cx="4561417" cy="12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jeZBesedilom 6"/>
          <p:cNvSpPr txBox="1"/>
          <p:nvPr/>
        </p:nvSpPr>
        <p:spPr>
          <a:xfrm>
            <a:off x="18570023" y="10783056"/>
            <a:ext cx="710595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l-SI" sz="3600" b="1" i="0" u="none" strike="noStrike" cap="none" spc="0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AKTIVEN</a:t>
            </a:r>
            <a:r>
              <a:rPr kumimoji="0" lang="sl-SI" sz="3600" b="1" i="0" u="none" strike="noStrike" cap="none" spc="0" normalizeH="0" dirty="0" smtClean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 RAZPIS!</a:t>
            </a:r>
            <a:endParaRPr kumimoji="0" lang="sl-SI" sz="3600" b="1" i="0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82011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/>
          <p:cNvSpPr/>
          <p:nvPr/>
        </p:nvSpPr>
        <p:spPr>
          <a:xfrm>
            <a:off x="6083787" y="1786758"/>
            <a:ext cx="12120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800" b="1" dirty="0" smtClean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PODJETJE „</a:t>
            </a:r>
            <a:r>
              <a:rPr lang="sl-SI" sz="4800" b="1" dirty="0" err="1" smtClean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xy</a:t>
            </a:r>
            <a:r>
              <a:rPr lang="sl-SI" sz="4800" b="1" dirty="0" smtClean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endParaRPr lang="sl-SI" sz="4800" b="1" dirty="0">
              <a:solidFill>
                <a:srgbClr val="0365C0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PoljeZBesedilom 10"/>
          <p:cNvSpPr txBox="1"/>
          <p:nvPr/>
        </p:nvSpPr>
        <p:spPr>
          <a:xfrm>
            <a:off x="0" y="12843966"/>
            <a:ext cx="24384000" cy="87203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b="1" dirty="0">
              <a:solidFill>
                <a:srgbClr val="FFFFFF"/>
              </a:solidFill>
            </a:endParaRPr>
          </a:p>
        </p:txBody>
      </p:sp>
      <p:sp>
        <p:nvSpPr>
          <p:cNvPr id="14" name="PoljeZBesedilom 13"/>
          <p:cNvSpPr txBox="1"/>
          <p:nvPr/>
        </p:nvSpPr>
        <p:spPr>
          <a:xfrm>
            <a:off x="558481" y="9786719"/>
            <a:ext cx="23267038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28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Prijava na:</a:t>
            </a:r>
          </a:p>
          <a:p>
            <a:pPr rtl="0" latinLnBrk="1" hangingPunct="0"/>
            <a:r>
              <a:rPr lang="sl-SI" sz="96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P7 reg </a:t>
            </a:r>
          </a:p>
          <a:p>
            <a:pPr rtl="0" latinLnBrk="1" hangingPunct="0"/>
            <a:r>
              <a:rPr lang="sl-SI" sz="36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Mikrokrediti za regije </a:t>
            </a:r>
          </a:p>
          <a:p>
            <a:pPr marL="457200" indent="-457200" algn="l" rtl="0" latinLnBrk="1" hangingPunct="0">
              <a:buFont typeface="Wingdings" panose="05000000000000000000" pitchFamily="2" charset="2"/>
              <a:buChar char="§"/>
            </a:pPr>
            <a:endParaRPr lang="sl-SI" sz="32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PoljeZBesedilom 14"/>
          <p:cNvSpPr txBox="1"/>
          <p:nvPr/>
        </p:nvSpPr>
        <p:spPr>
          <a:xfrm>
            <a:off x="2844316" y="2779429"/>
            <a:ext cx="18599486" cy="20415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>
              <a:lnSpc>
                <a:spcPct val="150000"/>
              </a:lnSpc>
            </a:pPr>
            <a:r>
              <a:rPr lang="sl-SI" sz="2800" b="1" dirty="0" smtClean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potrebuje ugodna likvidna sredstva za tekoče poslovanje do 25.000 EUR </a:t>
            </a:r>
          </a:p>
          <a:p>
            <a:pPr rtl="0" latinLnBrk="1" hangingPunct="0">
              <a:lnSpc>
                <a:spcPct val="150000"/>
              </a:lnSpc>
            </a:pPr>
            <a:r>
              <a:rPr lang="sl-SI" sz="2800" b="1" dirty="0" smtClean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 sedež podjetja na eni izmed naslednjih regij:</a:t>
            </a:r>
          </a:p>
          <a:p>
            <a:pPr marL="457200" indent="-457200" rtl="0" latinLnBrk="1" hangingPunct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l-SI" sz="2800" dirty="0" smtClean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Podravje, Pomurje, </a:t>
            </a:r>
            <a:r>
              <a:rPr lang="sl-SI" sz="2800" dirty="0" err="1" smtClean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Pokolplje</a:t>
            </a:r>
            <a:r>
              <a:rPr lang="sl-SI" sz="2800" dirty="0" smtClean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Hrastnik, Radeče, Trbovlje</a:t>
            </a:r>
            <a:endParaRPr lang="sl-SI" sz="2800" dirty="0">
              <a:solidFill>
                <a:srgbClr val="0365C0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Puščica dol 1"/>
          <p:cNvSpPr/>
          <p:nvPr/>
        </p:nvSpPr>
        <p:spPr>
          <a:xfrm>
            <a:off x="10972795" y="7955817"/>
            <a:ext cx="2342524" cy="1690471"/>
          </a:xfrm>
          <a:prstGeom prst="downArrow">
            <a:avLst/>
          </a:prstGeom>
          <a:solidFill>
            <a:schemeClr val="accent6"/>
          </a:solidFill>
          <a:ln w="12700" cap="flat">
            <a:solidFill>
              <a:schemeClr val="accent6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7351059" y="1017589"/>
            <a:ext cx="907228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l-SI" sz="3600" b="1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PRIMER</a:t>
            </a:r>
            <a:endParaRPr kumimoji="0" lang="sl-SI" sz="3600" b="1" i="0" u="none" strike="noStrike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Light"/>
            </a:endParaRPr>
          </a:p>
        </p:txBody>
      </p:sp>
      <p:pic>
        <p:nvPicPr>
          <p:cNvPr id="1026" name="Picture 2" descr="http://www.mladinska.com/_files/30030/MP_8_potepanje_sotinski_bre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1285" y="5243842"/>
            <a:ext cx="4465545" cy="250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7328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514" y="2742584"/>
            <a:ext cx="15680271" cy="9644708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637316" y="-132982"/>
            <a:ext cx="18809595" cy="2286000"/>
          </a:xfrm>
        </p:spPr>
        <p:txBody>
          <a:bodyPr>
            <a:normAutofit/>
          </a:bodyPr>
          <a:lstStyle/>
          <a:p>
            <a: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MIKROKREDITI</a:t>
            </a:r>
            <a:b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sl-SI" sz="36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/za regije – P7 reg/</a:t>
            </a:r>
            <a:endParaRPr lang="sl-SI" sz="36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oljeZBesedilom 10"/>
          <p:cNvSpPr txBox="1">
            <a:spLocks noChangeArrowheads="1"/>
          </p:cNvSpPr>
          <p:nvPr/>
        </p:nvSpPr>
        <p:spPr>
          <a:xfrm>
            <a:off x="4328252" y="6371690"/>
            <a:ext cx="1515097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marL="63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1pPr>
            <a:lvl2pPr marL="127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2pPr>
            <a:lvl3pPr marL="190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3pPr>
            <a:lvl4pPr marL="254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4pPr>
            <a:lvl5pPr marL="317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5pPr>
            <a:lvl6pPr marL="381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6pPr>
            <a:lvl7pPr marL="444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7pPr>
            <a:lvl8pPr marL="508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8pPr>
            <a:lvl9pPr marL="571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SzTx/>
              <a:buFont typeface="Wingdings 3" pitchFamily="18" charset="2"/>
              <a:buNone/>
            </a:pPr>
            <a:endParaRPr lang="sl-SI" altLang="sl-SI" sz="60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Petkotnik 15"/>
          <p:cNvSpPr/>
          <p:nvPr/>
        </p:nvSpPr>
        <p:spPr>
          <a:xfrm rot="10800000">
            <a:off x="13212107" y="2153019"/>
            <a:ext cx="11010511" cy="7754112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chemeClr val="accent6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17318804" y="2429458"/>
            <a:ext cx="8762455" cy="154914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sl-SI" sz="4400" b="1" dirty="0" smtClean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OPIS PRODUKTA </a:t>
            </a:r>
            <a:endParaRPr lang="sl-SI" sz="4400" b="1" dirty="0">
              <a:solidFill>
                <a:srgbClr val="DCDEE0">
                  <a:lumMod val="2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rtl="0" latinLnBrk="1" hangingPunct="0"/>
            <a:endParaRPr lang="sl-SI" dirty="0">
              <a:solidFill>
                <a:srgbClr val="000000"/>
              </a:solidFill>
            </a:endParaRPr>
          </a:p>
        </p:txBody>
      </p:sp>
      <p:pic>
        <p:nvPicPr>
          <p:cNvPr id="11" name="Picture 12" descr="Logotip_brez_vsebin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77409" y="3672392"/>
            <a:ext cx="3822623" cy="980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esna puščica 11"/>
          <p:cNvSpPr/>
          <p:nvPr/>
        </p:nvSpPr>
        <p:spPr>
          <a:xfrm rot="5400000">
            <a:off x="19314574" y="4729626"/>
            <a:ext cx="948291" cy="789024"/>
          </a:xfrm>
          <a:prstGeom prst="rightArrow">
            <a:avLst/>
          </a:prstGeom>
          <a:solidFill>
            <a:schemeClr val="accent6"/>
          </a:solidFill>
          <a:ln w="12700" cap="flat">
            <a:noFill/>
            <a:miter lim="4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16747377" y="5758698"/>
            <a:ext cx="6082683" cy="65659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36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MIKROKREDITI za regije</a:t>
            </a:r>
            <a:endParaRPr lang="sl-SI" sz="36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Desna puščica 12"/>
          <p:cNvSpPr/>
          <p:nvPr/>
        </p:nvSpPr>
        <p:spPr>
          <a:xfrm rot="5400000">
            <a:off x="19129123" y="6848901"/>
            <a:ext cx="1319194" cy="789024"/>
          </a:xfrm>
          <a:prstGeom prst="rightArrow">
            <a:avLst/>
          </a:prstGeom>
          <a:solidFill>
            <a:schemeClr val="accent6"/>
          </a:solidFill>
          <a:ln w="12700" cap="flat">
            <a:noFill/>
            <a:miter lim="4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14" name="Večkraten dokument 13"/>
          <p:cNvSpPr/>
          <p:nvPr/>
        </p:nvSpPr>
        <p:spPr>
          <a:xfrm>
            <a:off x="19056236" y="8071538"/>
            <a:ext cx="1904571" cy="1667065"/>
          </a:xfrm>
          <a:prstGeom prst="flowChartMultidocumen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sl-SI" b="1" dirty="0">
                <a:solidFill>
                  <a:srgbClr val="FFFFFF"/>
                </a:solidFill>
              </a:rPr>
              <a:t>MSP</a:t>
            </a:r>
          </a:p>
        </p:txBody>
      </p:sp>
      <p:sp>
        <p:nvSpPr>
          <p:cNvPr id="6" name="Zaobljeni pravokotnik 5"/>
          <p:cNvSpPr/>
          <p:nvPr/>
        </p:nvSpPr>
        <p:spPr>
          <a:xfrm>
            <a:off x="16190575" y="6792816"/>
            <a:ext cx="3203632" cy="454025"/>
          </a:xfrm>
          <a:prstGeom prst="roundRect">
            <a:avLst/>
          </a:prstGeom>
          <a:solidFill>
            <a:schemeClr val="accent6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20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Neposredni kredit Sklada</a:t>
            </a:r>
            <a:endParaRPr lang="sl-SI" sz="20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10123920" y="5816048"/>
            <a:ext cx="3088188" cy="1036916"/>
          </a:xfrm>
          <a:prstGeom prst="rect">
            <a:avLst/>
          </a:prstGeom>
          <a:noFill/>
          <a:ln w="38100" cap="flat">
            <a:solidFill>
              <a:schemeClr val="accent6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7485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6049382" y="1011002"/>
            <a:ext cx="16971981" cy="1294933"/>
          </a:xfrm>
        </p:spPr>
        <p:txBody>
          <a:bodyPr>
            <a:noAutofit/>
          </a:bodyPr>
          <a:lstStyle/>
          <a:p>
            <a:r>
              <a:rPr lang="sl-SI" alt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LETNA PODPORA IN DELEŽI PO STAROSTI PODJETJA</a:t>
            </a:r>
          </a:p>
        </p:txBody>
      </p:sp>
      <p:sp>
        <p:nvSpPr>
          <p:cNvPr id="3" name="PoljeZBesedilom 2"/>
          <p:cNvSpPr txBox="1"/>
          <p:nvPr/>
        </p:nvSpPr>
        <p:spPr>
          <a:xfrm>
            <a:off x="11003280" y="5116417"/>
            <a:ext cx="12914556" cy="699678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endParaRPr lang="sl-SI" b="1" dirty="0">
              <a:solidFill>
                <a:srgbClr val="0365C0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rtl="0" latinLnBrk="1" hangingPunct="0"/>
            <a:endParaRPr lang="sl-SI" b="1" dirty="0">
              <a:solidFill>
                <a:srgbClr val="0365C0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5800" indent="-685800" algn="l" rtl="0" latinLnBrk="1" hangingPunct="0">
              <a:buFont typeface="Wingdings" panose="05000000000000000000" pitchFamily="2" charset="2"/>
              <a:buChar char="§"/>
            </a:pPr>
            <a:r>
              <a:rPr lang="sl-SI" sz="4400" b="1" dirty="0">
                <a:solidFill>
                  <a:srgbClr val="DCDEE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cca 700 podprtih </a:t>
            </a:r>
            <a:r>
              <a:rPr lang="sl-SI" sz="4400" b="1" dirty="0" smtClean="0">
                <a:solidFill>
                  <a:srgbClr val="DCDEE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projektov/letno</a:t>
            </a:r>
          </a:p>
          <a:p>
            <a:pPr algn="l" rtl="0" latinLnBrk="1" hangingPunct="0"/>
            <a:endParaRPr lang="sl-SI" sz="4400" b="1" dirty="0">
              <a:solidFill>
                <a:srgbClr val="DCDEE0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5800" indent="-685800" algn="l" rtl="0" latinLnBrk="1" hangingPunct="0">
              <a:buFont typeface="Wingdings" panose="05000000000000000000" pitchFamily="2" charset="2"/>
              <a:buChar char="§"/>
            </a:pPr>
            <a:r>
              <a:rPr lang="sl-SI" sz="4400" b="1" dirty="0">
                <a:solidFill>
                  <a:srgbClr val="DCDEE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cca </a:t>
            </a:r>
            <a:r>
              <a:rPr lang="sl-SI" sz="4400" b="1" dirty="0" smtClean="0">
                <a:solidFill>
                  <a:srgbClr val="DCDEE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mio EUR/letno</a:t>
            </a:r>
          </a:p>
          <a:p>
            <a:pPr marL="685800" indent="-685800" algn="l" rtl="0" latinLnBrk="1" hangingPunct="0">
              <a:buFont typeface="Wingdings" panose="05000000000000000000" pitchFamily="2" charset="2"/>
              <a:buChar char="§"/>
            </a:pPr>
            <a:endParaRPr lang="sl-SI" sz="5400" b="1" dirty="0" smtClean="0">
              <a:solidFill>
                <a:srgbClr val="DCDEE0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5800" indent="-685800" algn="l" rtl="0" latinLnBrk="1" hangingPunct="0">
              <a:buFont typeface="Wingdings" panose="05000000000000000000" pitchFamily="2" charset="2"/>
              <a:buChar char="§"/>
            </a:pPr>
            <a:endParaRPr lang="sl-SI" sz="5400" b="1" dirty="0">
              <a:solidFill>
                <a:srgbClr val="DCDEE0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rtl="0" latinLnBrk="1" hangingPunct="0"/>
            <a:endParaRPr lang="sl-SI" sz="5400" b="1" dirty="0" smtClean="0">
              <a:solidFill>
                <a:srgbClr val="0365C0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5800" indent="-685800" algn="l" rtl="0" latinLnBrk="1" hangingPunct="0">
              <a:buFont typeface="Wingdings" panose="05000000000000000000" pitchFamily="2" charset="2"/>
              <a:buChar char="§"/>
            </a:pPr>
            <a:endParaRPr lang="sl-SI" sz="5400" b="1" dirty="0">
              <a:solidFill>
                <a:srgbClr val="0365C0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973563" y="3669817"/>
            <a:ext cx="9054353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3600" b="1" dirty="0" smtClean="0">
                <a:solidFill>
                  <a:srgbClr val="DCDEE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DELEŽ PODPORE SKLADA PO </a:t>
            </a:r>
          </a:p>
          <a:p>
            <a:pPr rtl="0" latinLnBrk="1" hangingPunct="0"/>
            <a:r>
              <a:rPr lang="sl-SI" sz="3600" b="1" dirty="0" smtClean="0">
                <a:solidFill>
                  <a:srgbClr val="DCDEE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STAROSTI PODJETJA</a:t>
            </a:r>
            <a:endParaRPr lang="sl-SI" sz="3600" b="1" dirty="0">
              <a:solidFill>
                <a:srgbClr val="DCDEE0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10470841" y="3600321"/>
            <a:ext cx="905435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3600" b="1" dirty="0" smtClean="0">
                <a:solidFill>
                  <a:srgbClr val="DCDEE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LETNA PODPORA MSPjem</a:t>
            </a:r>
            <a:endParaRPr lang="sl-SI" sz="3600" b="1" dirty="0">
              <a:solidFill>
                <a:srgbClr val="DCDEE0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77" y="5024084"/>
            <a:ext cx="10168611" cy="718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721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8" y="3272761"/>
            <a:ext cx="15680271" cy="9644708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54971" y="87608"/>
            <a:ext cx="18809595" cy="2286000"/>
          </a:xfrm>
        </p:spPr>
        <p:txBody>
          <a:bodyPr>
            <a:normAutofit/>
          </a:bodyPr>
          <a:lstStyle/>
          <a:p>
            <a: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sl-SI" sz="4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MIKROKREDITI</a:t>
            </a:r>
            <a:br>
              <a:rPr lang="sl-SI" sz="4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sl-SI" sz="36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/za </a:t>
            </a:r>
            <a:r>
              <a:rPr lang="sl-SI" sz="36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regije – P7 reg/</a:t>
            </a:r>
            <a:endParaRPr lang="sl-SI" sz="36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oljeZBesedilom 10"/>
          <p:cNvSpPr txBox="1">
            <a:spLocks noChangeArrowheads="1"/>
          </p:cNvSpPr>
          <p:nvPr/>
        </p:nvSpPr>
        <p:spPr>
          <a:xfrm>
            <a:off x="4328252" y="6371690"/>
            <a:ext cx="1515097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marL="63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1pPr>
            <a:lvl2pPr marL="127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2pPr>
            <a:lvl3pPr marL="190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3pPr>
            <a:lvl4pPr marL="254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4pPr>
            <a:lvl5pPr marL="317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5pPr>
            <a:lvl6pPr marL="381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6pPr>
            <a:lvl7pPr marL="444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7pPr>
            <a:lvl8pPr marL="508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8pPr>
            <a:lvl9pPr marL="571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SzTx/>
              <a:buFont typeface="Wingdings 3" pitchFamily="18" charset="2"/>
              <a:buNone/>
            </a:pPr>
            <a:endParaRPr lang="sl-SI" altLang="sl-SI" sz="60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9524821" y="6460721"/>
            <a:ext cx="2725251" cy="873684"/>
          </a:xfrm>
          <a:prstGeom prst="rect">
            <a:avLst/>
          </a:prstGeom>
          <a:noFill/>
          <a:ln w="76200" cap="flat">
            <a:solidFill>
              <a:schemeClr val="accent6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16" name="Petkotnik 15"/>
          <p:cNvSpPr/>
          <p:nvPr/>
        </p:nvSpPr>
        <p:spPr>
          <a:xfrm rot="10800000">
            <a:off x="11753235" y="1813352"/>
            <a:ext cx="12608333" cy="9959708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chemeClr val="accent6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15371991" y="2018900"/>
            <a:ext cx="9077718" cy="154914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4400" b="1" dirty="0" smtClean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OSNOVNE ZNAČILNOSTI</a:t>
            </a:r>
          </a:p>
          <a:p>
            <a:pPr rtl="0" latinLnBrk="1" hangingPunct="0"/>
            <a:endParaRPr lang="sl-SI" dirty="0">
              <a:solidFill>
                <a:srgbClr val="000000"/>
              </a:solidFill>
            </a:endParaRPr>
          </a:p>
        </p:txBody>
      </p:sp>
      <p:sp>
        <p:nvSpPr>
          <p:cNvPr id="17" name="PoljeZBesedilom 16"/>
          <p:cNvSpPr txBox="1"/>
          <p:nvPr/>
        </p:nvSpPr>
        <p:spPr>
          <a:xfrm>
            <a:off x="14558567" y="5107818"/>
            <a:ext cx="5856247" cy="484235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okvirno letno št. </a:t>
            </a:r>
            <a:endParaRPr lang="sl-SI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r>
              <a:rPr lang="sl-SI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podprtih podjetij</a:t>
            </a: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endParaRPr lang="sl-SI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  <a:t>višina </a:t>
            </a:r>
            <a:r>
              <a:rPr lang="sl-SI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kredita </a:t>
            </a: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endParaRPr lang="sl-SI" sz="28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sl-SI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oba financiranja</a:t>
            </a:r>
          </a:p>
          <a:p>
            <a:pPr algn="l" fontAlgn="t"/>
            <a:endParaRPr lang="sl-SI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sl-SI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brestna mera</a:t>
            </a: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endParaRPr lang="sl-SI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sl-SI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pravičeni stroški</a:t>
            </a:r>
          </a:p>
          <a:p>
            <a:pPr fontAlgn="t"/>
            <a:endParaRPr lang="sl-SI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PoljeZBesedilom 17"/>
          <p:cNvSpPr txBox="1"/>
          <p:nvPr/>
        </p:nvSpPr>
        <p:spPr>
          <a:xfrm>
            <a:off x="18987773" y="5475149"/>
            <a:ext cx="7682290" cy="311880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fontAlgn="t"/>
            <a:r>
              <a:rPr lang="sl-SI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455 podjetij</a:t>
            </a:r>
          </a:p>
          <a:p>
            <a:pPr algn="l" fontAlgn="t"/>
            <a:endParaRPr lang="sl-SI" sz="2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r>
              <a:rPr lang="sl-SI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25.000 EUR</a:t>
            </a:r>
          </a:p>
          <a:p>
            <a:pPr algn="l" fontAlgn="t"/>
            <a:endParaRPr lang="sl-SI" sz="2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r>
              <a:rPr lang="sl-SI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5 let</a:t>
            </a:r>
          </a:p>
          <a:p>
            <a:pPr algn="l" fontAlgn="t"/>
            <a:endParaRPr lang="sl-SI" sz="2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r>
              <a:rPr lang="sl-SI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fiksna</a:t>
            </a:r>
            <a:endParaRPr lang="sl-SI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2" name="Raven povezovalnik 21"/>
          <p:cNvCxnSpPr/>
          <p:nvPr/>
        </p:nvCxnSpPr>
        <p:spPr>
          <a:xfrm>
            <a:off x="14154912" y="6077712"/>
            <a:ext cx="10229088" cy="0"/>
          </a:xfrm>
          <a:prstGeom prst="line">
            <a:avLst/>
          </a:pr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Raven povezovalnik 23"/>
          <p:cNvCxnSpPr/>
          <p:nvPr/>
        </p:nvCxnSpPr>
        <p:spPr>
          <a:xfrm flipV="1">
            <a:off x="14154912" y="7111021"/>
            <a:ext cx="10179422" cy="1"/>
          </a:xfrm>
          <a:prstGeom prst="line">
            <a:avLst/>
          </a:pr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Raven povezovalnik 24"/>
          <p:cNvCxnSpPr/>
          <p:nvPr/>
        </p:nvCxnSpPr>
        <p:spPr>
          <a:xfrm>
            <a:off x="14154912" y="7883548"/>
            <a:ext cx="10206656" cy="0"/>
          </a:xfrm>
          <a:prstGeom prst="line">
            <a:avLst/>
          </a:pr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PoljeZBesedilom 3"/>
          <p:cNvSpPr txBox="1"/>
          <p:nvPr/>
        </p:nvSpPr>
        <p:spPr>
          <a:xfrm>
            <a:off x="19479225" y="9022649"/>
            <a:ext cx="5370461" cy="20415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sl-SI" sz="18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Stroški materialnih investicij</a:t>
            </a:r>
          </a:p>
          <a:p>
            <a:pPr algn="l" rtl="0" latinLnBrk="1" hangingPunct="0"/>
            <a:r>
              <a:rPr lang="sl-SI" sz="1800" i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(Nakup opreme, </a:t>
            </a:r>
          </a:p>
          <a:p>
            <a:pPr algn="l" rtl="0" latinLnBrk="1" hangingPunct="0"/>
            <a:r>
              <a:rPr lang="sl-SI" sz="1800" i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nakup poslovnih prostorov, gradnja,…)</a:t>
            </a:r>
          </a:p>
          <a:p>
            <a:pPr algn="l" rtl="0" latinLnBrk="1" hangingPunct="0"/>
            <a:endParaRPr lang="sl-SI" sz="1800" i="1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rtl="0" latinLnBrk="1" hangingPunct="0"/>
            <a:r>
              <a:rPr lang="sl-SI" sz="18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Stroški financiranja obratnih </a:t>
            </a:r>
          </a:p>
          <a:p>
            <a:pPr algn="l" rtl="0" latinLnBrk="1" hangingPunct="0"/>
            <a:r>
              <a:rPr lang="sl-SI" sz="18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sredstev</a:t>
            </a:r>
          </a:p>
          <a:p>
            <a:pPr rtl="0" latinLnBrk="1" hangingPunct="0"/>
            <a:endParaRPr lang="sl-SI" sz="18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9" name="Raven povezovalnik 18"/>
          <p:cNvCxnSpPr/>
          <p:nvPr/>
        </p:nvCxnSpPr>
        <p:spPr>
          <a:xfrm>
            <a:off x="14558567" y="8845358"/>
            <a:ext cx="9701458" cy="0"/>
          </a:xfrm>
          <a:prstGeom prst="line">
            <a:avLst/>
          </a:pr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PoljeZBesedilom 5"/>
          <p:cNvSpPr txBox="1"/>
          <p:nvPr/>
        </p:nvSpPr>
        <p:spPr>
          <a:xfrm>
            <a:off x="14391733" y="3402787"/>
            <a:ext cx="5017563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rtl="0" latinLnBrk="1" hangingPunct="0">
              <a:buFont typeface="Wingdings" panose="05000000000000000000" pitchFamily="2" charset="2"/>
              <a:buChar char="§"/>
            </a:pPr>
            <a:r>
              <a:rPr lang="sl-SI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 razpisanih </a:t>
            </a:r>
          </a:p>
          <a:p>
            <a:pPr rtl="0" latinLnBrk="1" hangingPunct="0"/>
            <a:r>
              <a:rPr lang="sl-SI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sredstev</a:t>
            </a:r>
            <a:endParaRPr lang="sl-SI" sz="28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PoljeZBesedilom 10"/>
          <p:cNvSpPr txBox="1"/>
          <p:nvPr/>
        </p:nvSpPr>
        <p:spPr>
          <a:xfrm>
            <a:off x="18840698" y="3109018"/>
            <a:ext cx="6675876" cy="20723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defRPr/>
            </a:pPr>
            <a:r>
              <a:rPr lang="sl-SI" sz="2400" b="1" i="1" dirty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mio EUR /455 kom</a:t>
            </a:r>
            <a:r>
              <a:rPr lang="sl-SI" sz="2400" b="1" i="1" dirty="0" smtClean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 </a:t>
            </a:r>
          </a:p>
          <a:p>
            <a:pPr algn="l">
              <a:defRPr/>
            </a:pPr>
            <a:endParaRPr lang="sl-SI" sz="2400" b="1" i="1" dirty="0">
              <a:solidFill>
                <a:srgbClr val="DCDEE0">
                  <a:lumMod val="2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defRPr/>
            </a:pPr>
            <a:r>
              <a:rPr lang="sl-SI" sz="2000" i="1" dirty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l-SI" sz="2000" i="1" dirty="0" smtClean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PODRAVJE</a:t>
            </a:r>
            <a:r>
              <a:rPr lang="sl-SI" sz="2000" i="1" dirty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4,2 mio EUR /170 kom/</a:t>
            </a:r>
          </a:p>
          <a:p>
            <a:pPr algn="l">
              <a:defRPr/>
            </a:pPr>
            <a:r>
              <a:rPr lang="sl-SI" sz="2000" i="1" dirty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l-SI" sz="2000" i="1" dirty="0" smtClean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POMURJE</a:t>
            </a:r>
            <a:r>
              <a:rPr lang="sl-SI" sz="2000" i="1" dirty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3,2 mio EUR /150 kom/</a:t>
            </a:r>
          </a:p>
          <a:p>
            <a:pPr algn="l">
              <a:defRPr/>
            </a:pPr>
            <a:r>
              <a:rPr lang="sl-SI" sz="2000" i="1" dirty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l-SI" sz="2000" i="1" dirty="0" smtClean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OBMOČJE </a:t>
            </a:r>
            <a:r>
              <a:rPr lang="sl-SI" sz="2000" i="1" dirty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POKOLPLJA: 2,6 mio EUR /75 kom/</a:t>
            </a:r>
          </a:p>
          <a:p>
            <a:pPr algn="l">
              <a:defRPr/>
            </a:pPr>
            <a:r>
              <a:rPr lang="sl-SI" sz="2000" i="1" dirty="0" smtClean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OBMOČJE </a:t>
            </a:r>
            <a:r>
              <a:rPr lang="sl-SI" sz="2000" i="1" dirty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HRT: 1,9 mio EUR /60 kom/</a:t>
            </a:r>
          </a:p>
        </p:txBody>
      </p:sp>
      <p:cxnSp>
        <p:nvCxnSpPr>
          <p:cNvPr id="20" name="Raven povezovalnik 19"/>
          <p:cNvCxnSpPr/>
          <p:nvPr/>
        </p:nvCxnSpPr>
        <p:spPr>
          <a:xfrm>
            <a:off x="14173159" y="5133442"/>
            <a:ext cx="10255977" cy="64938"/>
          </a:xfrm>
          <a:prstGeom prst="line">
            <a:avLst/>
          </a:pr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Raven povezovalnik 13"/>
          <p:cNvCxnSpPr/>
          <p:nvPr/>
        </p:nvCxnSpPr>
        <p:spPr>
          <a:xfrm flipH="1">
            <a:off x="18612367" y="3109018"/>
            <a:ext cx="49666" cy="7768807"/>
          </a:xfrm>
          <a:prstGeom prst="line">
            <a:avLst/>
          </a:prstGeom>
          <a:noFill/>
          <a:ln w="3810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Elipsa 22"/>
          <p:cNvSpPr/>
          <p:nvPr/>
        </p:nvSpPr>
        <p:spPr>
          <a:xfrm>
            <a:off x="11793783" y="6414989"/>
            <a:ext cx="2289023" cy="836732"/>
          </a:xfrm>
          <a:prstGeom prst="ellipse">
            <a:avLst/>
          </a:prstGeom>
          <a:solidFill>
            <a:schemeClr val="accent6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32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P7 reg</a:t>
            </a:r>
            <a:endParaRPr lang="sl-SI" sz="32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PoljeZBesedilom 20"/>
          <p:cNvSpPr txBox="1"/>
          <p:nvPr/>
        </p:nvSpPr>
        <p:spPr>
          <a:xfrm>
            <a:off x="18057401" y="11061886"/>
            <a:ext cx="710595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l-SI" sz="3600" b="1" i="0" u="none" strike="noStrike" cap="none" spc="0" normalizeH="0" dirty="0" smtClean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RAZPIS V PRIPRAVI!</a:t>
            </a:r>
            <a:endParaRPr kumimoji="0" lang="sl-SI" sz="3600" b="1" i="0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711930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/>
          <p:cNvSpPr/>
          <p:nvPr/>
        </p:nvSpPr>
        <p:spPr>
          <a:xfrm>
            <a:off x="5988292" y="1957930"/>
            <a:ext cx="1212054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800" b="1" dirty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INTRA </a:t>
            </a:r>
            <a:r>
              <a:rPr lang="sl-SI" sz="4800" b="1" dirty="0" smtClean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LIGHTING d.o.o. </a:t>
            </a:r>
            <a:endParaRPr lang="sl-SI" sz="4800" b="1" dirty="0">
              <a:solidFill>
                <a:srgbClr val="0365C0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845" y="3553576"/>
            <a:ext cx="4233450" cy="2890998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08835" y="1020010"/>
            <a:ext cx="5620999" cy="877900"/>
          </a:xfrm>
          <a:prstGeom prst="rect">
            <a:avLst/>
          </a:prstGeom>
        </p:spPr>
      </p:pic>
      <p:sp>
        <p:nvSpPr>
          <p:cNvPr id="11" name="Pravokotnik 10"/>
          <p:cNvSpPr/>
          <p:nvPr/>
        </p:nvSpPr>
        <p:spPr>
          <a:xfrm>
            <a:off x="5988292" y="3518600"/>
            <a:ext cx="14469167" cy="1552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sl-SI" sz="2800" dirty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Podjetje </a:t>
            </a:r>
            <a:r>
              <a:rPr lang="sl-SI" sz="2800" b="1" dirty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INTRA LIGHTING d.o.o.</a:t>
            </a:r>
            <a:r>
              <a:rPr lang="sl-SI" sz="2800" dirty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bilo ustanovljeno leta 1989 in se ukvarja s proizvodnjo naprav in opreme za razsvetljavo (arhitekturnih svetil in svetlobnih sistemov). </a:t>
            </a: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sl-SI" sz="2800" dirty="0" smtClean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Lastnika </a:t>
            </a:r>
            <a:r>
              <a:rPr lang="sl-SI" sz="2800" dirty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zastopnika podjetja sta Marjeta in Marino Furlan. </a:t>
            </a:r>
            <a:endParaRPr lang="sl-SI" sz="2800" dirty="0">
              <a:solidFill>
                <a:srgbClr val="0365C0">
                  <a:lumMod val="50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PoljeZBesedilom 11"/>
          <p:cNvSpPr txBox="1"/>
          <p:nvPr/>
        </p:nvSpPr>
        <p:spPr>
          <a:xfrm>
            <a:off x="0" y="13180957"/>
            <a:ext cx="24384000" cy="53347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28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DEJAVNOST: Proizvodnja svetil </a:t>
            </a:r>
            <a:endParaRPr lang="sl-SI" sz="28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6866965" y="1241320"/>
            <a:ext cx="966395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l-SI" sz="36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PRIMER</a:t>
            </a:r>
            <a:endParaRPr kumimoji="0" lang="sl-SI" sz="3600" b="1" i="0" u="none" strike="noStrike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Light"/>
            </a:endParaRPr>
          </a:p>
        </p:txBody>
      </p:sp>
      <p:sp>
        <p:nvSpPr>
          <p:cNvPr id="4" name="Puščica dol 3"/>
          <p:cNvSpPr/>
          <p:nvPr/>
        </p:nvSpPr>
        <p:spPr>
          <a:xfrm>
            <a:off x="10910046" y="5103124"/>
            <a:ext cx="2859742" cy="1082523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l-SI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4845423" y="6320049"/>
            <a:ext cx="1535654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 latinLnBrk="1" hangingPunct="0"/>
            <a:r>
              <a:rPr lang="sl-SI" sz="28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Kaj so potrebovali</a:t>
            </a:r>
            <a:r>
              <a:rPr lang="sl-SI" sz="28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sl-SI" sz="28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rtl="0" latinLnBrk="1" hangingPunct="0"/>
            <a:r>
              <a:rPr lang="sl-SI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sl-SI" sz="2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skali </a:t>
            </a:r>
            <a:r>
              <a:rPr lang="sl-SI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sredstva za projekt „investicija v inovativne tehnologije </a:t>
            </a:r>
            <a:r>
              <a:rPr lang="sl-SI" sz="2800" b="1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eko</a:t>
            </a:r>
            <a:r>
              <a:rPr lang="sl-SI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svetil“</a:t>
            </a:r>
          </a:p>
          <a:p>
            <a:pPr rtl="0" latinLnBrk="1" hangingPunct="0"/>
            <a:r>
              <a:rPr lang="sl-SI" sz="2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 </a:t>
            </a:r>
            <a:r>
              <a:rPr lang="sl-SI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projekt so potrebovali kredit </a:t>
            </a:r>
          </a:p>
          <a:p>
            <a:pPr rtl="0" latinLnBrk="1" hangingPunct="0"/>
            <a:r>
              <a:rPr lang="sl-SI" sz="2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kredit </a:t>
            </a:r>
            <a:r>
              <a:rPr lang="sl-SI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višini 700.000 EUR so najeli pri NOVI LJUBLJANSKI BANKI</a:t>
            </a:r>
          </a:p>
        </p:txBody>
      </p:sp>
      <p:sp>
        <p:nvSpPr>
          <p:cNvPr id="7" name="Pravokotnik 6"/>
          <p:cNvSpPr/>
          <p:nvPr/>
        </p:nvSpPr>
        <p:spPr>
          <a:xfrm>
            <a:off x="3707970" y="9683777"/>
            <a:ext cx="1765150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 latinLnBrk="1" hangingPunct="0"/>
            <a:r>
              <a:rPr lang="sl-SI" sz="28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Prijava na:</a:t>
            </a:r>
          </a:p>
          <a:p>
            <a:pPr rtl="0" latinLnBrk="1" hangingPunct="0"/>
            <a:endParaRPr lang="sl-SI" sz="28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rtl="0" latinLnBrk="1" hangingPunct="0"/>
            <a:r>
              <a:rPr lang="sl-SI" sz="8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P1 plus</a:t>
            </a:r>
          </a:p>
          <a:p>
            <a:pPr rtl="0" latinLnBrk="1" hangingPunct="0"/>
            <a:r>
              <a:rPr lang="sl-SI" sz="4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Garancije za bančne kredite s </a:t>
            </a:r>
            <a: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subvencijo </a:t>
            </a:r>
            <a:r>
              <a:rPr lang="sl-SI" sz="4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obrestne mere</a:t>
            </a:r>
          </a:p>
        </p:txBody>
      </p:sp>
      <p:sp>
        <p:nvSpPr>
          <p:cNvPr id="13" name="Puščica dol 12"/>
          <p:cNvSpPr/>
          <p:nvPr/>
        </p:nvSpPr>
        <p:spPr>
          <a:xfrm>
            <a:off x="11044515" y="8410858"/>
            <a:ext cx="2859742" cy="1082523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l-SI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1245" y="8966845"/>
            <a:ext cx="4233450" cy="289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003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99" y="2032528"/>
            <a:ext cx="18320068" cy="11260288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828338" y="91536"/>
            <a:ext cx="18809595" cy="2286000"/>
          </a:xfrm>
        </p:spPr>
        <p:txBody>
          <a:bodyPr>
            <a:normAutofit/>
          </a:bodyPr>
          <a:lstStyle/>
          <a:p>
            <a:pPr algn="l"/>
            <a: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GARANCIJE</a:t>
            </a:r>
            <a:endParaRPr lang="sl-SI" sz="48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oljeZBesedilom 10"/>
          <p:cNvSpPr txBox="1">
            <a:spLocks noChangeArrowheads="1"/>
          </p:cNvSpPr>
          <p:nvPr/>
        </p:nvSpPr>
        <p:spPr>
          <a:xfrm>
            <a:off x="4328252" y="6371690"/>
            <a:ext cx="1515097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marL="63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1pPr>
            <a:lvl2pPr marL="127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2pPr>
            <a:lvl3pPr marL="190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3pPr>
            <a:lvl4pPr marL="254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4pPr>
            <a:lvl5pPr marL="317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5pPr>
            <a:lvl6pPr marL="381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6pPr>
            <a:lvl7pPr marL="444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7pPr>
            <a:lvl8pPr marL="508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8pPr>
            <a:lvl9pPr marL="571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SzTx/>
              <a:buFont typeface="Wingdings 3" pitchFamily="18" charset="2"/>
              <a:buNone/>
            </a:pPr>
            <a:endParaRPr lang="sl-SI" altLang="sl-SI" sz="60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14923040" y="2407281"/>
            <a:ext cx="3559269" cy="9285892"/>
          </a:xfrm>
          <a:prstGeom prst="rect">
            <a:avLst/>
          </a:prstGeom>
          <a:noFill/>
          <a:ln w="76200" cap="flat">
            <a:solidFill>
              <a:schemeClr val="accent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16" name="Petkotnik 15"/>
          <p:cNvSpPr/>
          <p:nvPr/>
        </p:nvSpPr>
        <p:spPr>
          <a:xfrm rot="10800000">
            <a:off x="18233135" y="11097735"/>
            <a:ext cx="6150864" cy="2191258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chemeClr val="accent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11" name="Elipsa 10"/>
          <p:cNvSpPr/>
          <p:nvPr/>
        </p:nvSpPr>
        <p:spPr>
          <a:xfrm>
            <a:off x="18031886" y="1371519"/>
            <a:ext cx="5046714" cy="4707256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lnSpc>
                <a:spcPct val="107000"/>
              </a:lnSpc>
              <a:spcAft>
                <a:spcPts val="800"/>
              </a:spcAft>
              <a:defRPr/>
            </a:pPr>
            <a:r>
              <a:rPr lang="sl-SI" sz="3200" b="1" dirty="0">
                <a:solidFill>
                  <a:srgbClr val="FFFFFF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sl-SI" sz="3200" b="1" dirty="0" smtClean="0">
                <a:solidFill>
                  <a:srgbClr val="FFFFFF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RAZVOJNA FAZA</a:t>
            </a:r>
          </a:p>
          <a:p>
            <a:pPr defTabSz="914400">
              <a:lnSpc>
                <a:spcPct val="107000"/>
              </a:lnSpc>
              <a:spcAft>
                <a:spcPts val="800"/>
              </a:spcAft>
              <a:defRPr/>
            </a:pPr>
            <a:r>
              <a:rPr lang="sl-SI" sz="3200" b="1" dirty="0" smtClean="0">
                <a:solidFill>
                  <a:srgbClr val="FFFFFF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/nadaljnja rast/</a:t>
            </a:r>
            <a:endParaRPr lang="sl-SI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19308707" y="12047190"/>
            <a:ext cx="5980176" cy="166237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indent="-342900" algn="just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sl-SI" sz="2400" b="1" i="1" dirty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sl-SI" sz="2400" b="1" i="1" dirty="0" smtClean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ekoče poslovanje</a:t>
            </a:r>
          </a:p>
          <a:p>
            <a:pPr marL="571500" indent="-342900" algn="just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sl-SI" sz="2400" b="1" i="1" dirty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sl-SI" sz="2400" b="1" i="1" dirty="0" smtClean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adaljnja rast in razvoj</a:t>
            </a:r>
          </a:p>
          <a:p>
            <a:pPr rtl="0" latinLnBrk="1" hangingPunct="0"/>
            <a:endParaRPr lang="sl-SI" dirty="0">
              <a:solidFill>
                <a:srgbClr val="000000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18233136" y="11410326"/>
            <a:ext cx="647395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2400" b="1" i="1" dirty="0" smtClean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NAMEN 4. RAZVOJNE FAZE:</a:t>
            </a:r>
            <a:endParaRPr lang="sl-SI" sz="2400" b="1" i="1" dirty="0">
              <a:solidFill>
                <a:srgbClr val="DCDEE0">
                  <a:lumMod val="2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98995" y="278887"/>
            <a:ext cx="3097860" cy="1057502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64744" y="278887"/>
            <a:ext cx="3552650" cy="96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834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033" y="2062006"/>
            <a:ext cx="18320068" cy="1126638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597615" y="-146231"/>
            <a:ext cx="7489116" cy="2005112"/>
          </a:xfrm>
        </p:spPr>
        <p:txBody>
          <a:bodyPr>
            <a:normAutofit/>
          </a:bodyPr>
          <a:lstStyle/>
          <a:p>
            <a:pPr algn="l"/>
            <a: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GARANCIJE</a:t>
            </a:r>
            <a:endParaRPr lang="sl-SI" sz="48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oljeZBesedilom 10"/>
          <p:cNvSpPr txBox="1">
            <a:spLocks noChangeArrowheads="1"/>
          </p:cNvSpPr>
          <p:nvPr/>
        </p:nvSpPr>
        <p:spPr>
          <a:xfrm>
            <a:off x="4328252" y="6371690"/>
            <a:ext cx="1515097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marL="63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1pPr>
            <a:lvl2pPr marL="127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2pPr>
            <a:lvl3pPr marL="190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3pPr>
            <a:lvl4pPr marL="254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4pPr>
            <a:lvl5pPr marL="317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5pPr>
            <a:lvl6pPr marL="381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6pPr>
            <a:lvl7pPr marL="444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7pPr>
            <a:lvl8pPr marL="508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8pPr>
            <a:lvl9pPr marL="571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SzTx/>
              <a:buFont typeface="Wingdings 3" pitchFamily="18" charset="2"/>
              <a:buNone/>
            </a:pPr>
            <a:endParaRPr lang="sl-SI" altLang="sl-SI" sz="60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16565019" y="2388529"/>
            <a:ext cx="3454783" cy="9285892"/>
          </a:xfrm>
          <a:prstGeom prst="rect">
            <a:avLst/>
          </a:prstGeom>
          <a:noFill/>
          <a:ln w="76200" cap="flat">
            <a:solidFill>
              <a:schemeClr val="accent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16" name="Petkotnik 15"/>
          <p:cNvSpPr/>
          <p:nvPr/>
        </p:nvSpPr>
        <p:spPr>
          <a:xfrm>
            <a:off x="337711" y="2062006"/>
            <a:ext cx="16227307" cy="9900981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chemeClr val="accent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12" name="Elipsa 11"/>
          <p:cNvSpPr/>
          <p:nvPr/>
        </p:nvSpPr>
        <p:spPr>
          <a:xfrm>
            <a:off x="15898651" y="6165999"/>
            <a:ext cx="1747437" cy="1529199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32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P1 </a:t>
            </a:r>
          </a:p>
          <a:p>
            <a:pPr rtl="0" latinLnBrk="1" hangingPunct="0"/>
            <a:r>
              <a:rPr lang="sl-SI" sz="32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plus</a:t>
            </a:r>
            <a:endParaRPr lang="sl-SI" sz="32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2623552" y="2374903"/>
            <a:ext cx="7265008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4800" b="1" dirty="0" smtClean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OPIS PRODUKTA</a:t>
            </a:r>
            <a:endParaRPr lang="sl-SI" sz="4800" b="1" dirty="0">
              <a:solidFill>
                <a:srgbClr val="DCDEE0">
                  <a:lumMod val="2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rtl="0" latinLnBrk="1" hangingPunct="0"/>
            <a:endParaRPr lang="sl-SI" sz="3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 descr="Logotip_brez_vsebin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6033" y="4826448"/>
            <a:ext cx="2887635" cy="117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ravokotnik 14"/>
          <p:cNvSpPr/>
          <p:nvPr/>
        </p:nvSpPr>
        <p:spPr>
          <a:xfrm>
            <a:off x="7892760" y="4927715"/>
            <a:ext cx="2672156" cy="1295912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sl-SI" sz="4000" b="1" dirty="0">
                <a:solidFill>
                  <a:srgbClr val="DCDEE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BANKA</a:t>
            </a:r>
          </a:p>
        </p:txBody>
      </p:sp>
      <p:sp>
        <p:nvSpPr>
          <p:cNvPr id="17" name="Prekinitev 16"/>
          <p:cNvSpPr/>
          <p:nvPr/>
        </p:nvSpPr>
        <p:spPr>
          <a:xfrm>
            <a:off x="1308492" y="7751267"/>
            <a:ext cx="3186028" cy="948290"/>
          </a:xfrm>
          <a:prstGeom prst="flowChartTerminator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sl-SI" sz="3200" b="1" dirty="0">
                <a:solidFill>
                  <a:srgbClr val="DCDEE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garancija</a:t>
            </a:r>
          </a:p>
        </p:txBody>
      </p:sp>
      <p:sp>
        <p:nvSpPr>
          <p:cNvPr id="18" name="Prekinitev 17"/>
          <p:cNvSpPr/>
          <p:nvPr/>
        </p:nvSpPr>
        <p:spPr>
          <a:xfrm>
            <a:off x="9330232" y="6825081"/>
            <a:ext cx="3189023" cy="870245"/>
          </a:xfrm>
          <a:prstGeom prst="flowChartTerminator">
            <a:avLst/>
          </a:prstGeom>
          <a:ln w="571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sl-SI" sz="3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kredit</a:t>
            </a:r>
          </a:p>
        </p:txBody>
      </p:sp>
      <p:sp>
        <p:nvSpPr>
          <p:cNvPr id="19" name="Večkraten dokument 18"/>
          <p:cNvSpPr/>
          <p:nvPr/>
        </p:nvSpPr>
        <p:spPr>
          <a:xfrm>
            <a:off x="5421196" y="9324322"/>
            <a:ext cx="1847714" cy="2073154"/>
          </a:xfrm>
          <a:prstGeom prst="flowChartMultidocumen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sl-SI" b="1" dirty="0">
                <a:solidFill>
                  <a:srgbClr val="FFFFFF"/>
                </a:solidFill>
              </a:rPr>
              <a:t>MSP</a:t>
            </a:r>
          </a:p>
        </p:txBody>
      </p:sp>
      <p:sp>
        <p:nvSpPr>
          <p:cNvPr id="21" name="Desna puščica 20"/>
          <p:cNvSpPr/>
          <p:nvPr/>
        </p:nvSpPr>
        <p:spPr>
          <a:xfrm rot="3426339">
            <a:off x="3267039" y="7537862"/>
            <a:ext cx="3430998" cy="473334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22" name="Pravokotnik 21"/>
          <p:cNvSpPr/>
          <p:nvPr/>
        </p:nvSpPr>
        <p:spPr>
          <a:xfrm>
            <a:off x="1846033" y="4003430"/>
            <a:ext cx="8718883" cy="471924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24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Subvencija obrestne mere</a:t>
            </a:r>
            <a:endParaRPr lang="sl-SI" sz="24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Desna puščica 23"/>
          <p:cNvSpPr/>
          <p:nvPr/>
        </p:nvSpPr>
        <p:spPr>
          <a:xfrm rot="3426339">
            <a:off x="3822360" y="7261086"/>
            <a:ext cx="3430998" cy="473334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25" name="Desna puščica 24"/>
          <p:cNvSpPr/>
          <p:nvPr/>
        </p:nvSpPr>
        <p:spPr>
          <a:xfrm rot="7674199">
            <a:off x="6514874" y="7588651"/>
            <a:ext cx="3430998" cy="473334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27" name="Desna puščica 26"/>
          <p:cNvSpPr/>
          <p:nvPr/>
        </p:nvSpPr>
        <p:spPr>
          <a:xfrm rot="7674199">
            <a:off x="6052765" y="7514600"/>
            <a:ext cx="3430998" cy="473334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28" name="Prekinitev 27"/>
          <p:cNvSpPr/>
          <p:nvPr/>
        </p:nvSpPr>
        <p:spPr>
          <a:xfrm>
            <a:off x="8029670" y="8000536"/>
            <a:ext cx="5124970" cy="1676881"/>
          </a:xfrm>
          <a:prstGeom prst="flowChartTerminator">
            <a:avLst/>
          </a:prstGeom>
          <a:noFill/>
          <a:ln w="57150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sl-SI" sz="2000" b="1" i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SUBVENCIJA OBRESTNE MERE</a:t>
            </a:r>
            <a:endParaRPr lang="sl-SI" sz="2000" b="1" i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6101" y="237200"/>
            <a:ext cx="4006287" cy="108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Slika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27984" y="272513"/>
            <a:ext cx="3191818" cy="108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279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lika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609" y="1837839"/>
            <a:ext cx="18320068" cy="1126638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787306" y="-140227"/>
            <a:ext cx="11418167" cy="2298212"/>
          </a:xfrm>
        </p:spPr>
        <p:txBody>
          <a:bodyPr>
            <a:normAutofit/>
          </a:bodyPr>
          <a:lstStyle/>
          <a:p>
            <a:pPr algn="l"/>
            <a:r>
              <a:rPr 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GARANCIJE</a:t>
            </a:r>
            <a:endParaRPr lang="sl-SI" sz="48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oljeZBesedilom 10"/>
          <p:cNvSpPr txBox="1">
            <a:spLocks noChangeArrowheads="1"/>
          </p:cNvSpPr>
          <p:nvPr/>
        </p:nvSpPr>
        <p:spPr>
          <a:xfrm>
            <a:off x="4328252" y="6371690"/>
            <a:ext cx="1515097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marL="63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1pPr>
            <a:lvl2pPr marL="127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2pPr>
            <a:lvl3pPr marL="190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3pPr>
            <a:lvl4pPr marL="254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4pPr>
            <a:lvl5pPr marL="317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5pPr>
            <a:lvl6pPr marL="381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6pPr>
            <a:lvl7pPr marL="444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7pPr>
            <a:lvl8pPr marL="508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8pPr>
            <a:lvl9pPr marL="571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SzTx/>
              <a:buFont typeface="Wingdings 3" pitchFamily="18" charset="2"/>
              <a:buNone/>
            </a:pPr>
            <a:endParaRPr lang="sl-SI" altLang="sl-SI" sz="60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15763054" y="1837839"/>
            <a:ext cx="3464299" cy="9285892"/>
          </a:xfrm>
          <a:prstGeom prst="rect">
            <a:avLst/>
          </a:prstGeom>
          <a:noFill/>
          <a:ln w="76200" cap="flat">
            <a:solidFill>
              <a:schemeClr val="accent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16" name="Petkotnik 15"/>
          <p:cNvSpPr/>
          <p:nvPr/>
        </p:nvSpPr>
        <p:spPr>
          <a:xfrm>
            <a:off x="183920" y="2265186"/>
            <a:ext cx="16019248" cy="10408398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76200" cap="flat">
            <a:solidFill>
              <a:schemeClr val="accent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sl-SI" sz="3200">
              <a:solidFill>
                <a:srgbClr val="FFFFFF"/>
              </a:solidFill>
            </a:endParaRPr>
          </a:p>
        </p:txBody>
      </p:sp>
      <p:sp>
        <p:nvSpPr>
          <p:cNvPr id="12" name="Elipsa 11"/>
          <p:cNvSpPr/>
          <p:nvPr/>
        </p:nvSpPr>
        <p:spPr>
          <a:xfrm>
            <a:off x="15623117" y="6530420"/>
            <a:ext cx="1747437" cy="1529199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32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P1</a:t>
            </a:r>
          </a:p>
          <a:p>
            <a:pPr rtl="0" latinLnBrk="1" hangingPunct="0"/>
            <a:r>
              <a:rPr lang="sl-SI" sz="3200" b="1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plus</a:t>
            </a:r>
            <a:endParaRPr lang="sl-SI" sz="32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1083609" y="2472914"/>
            <a:ext cx="8785456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4800" b="1" dirty="0" smtClean="0">
                <a:solidFill>
                  <a:srgbClr val="DCDEE0">
                    <a:lumMod val="2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OSNOVNE ZNAČILNSOTI</a:t>
            </a:r>
            <a:endParaRPr lang="sl-SI" sz="4800" b="1" dirty="0">
              <a:solidFill>
                <a:srgbClr val="DCDEE0">
                  <a:lumMod val="2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rtl="0" latinLnBrk="1" hangingPunct="0"/>
            <a:endParaRPr lang="sl-SI" sz="3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PoljeZBesedilom 21"/>
          <p:cNvSpPr txBox="1"/>
          <p:nvPr/>
        </p:nvSpPr>
        <p:spPr>
          <a:xfrm>
            <a:off x="477588" y="4798099"/>
            <a:ext cx="4311704" cy="644278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višina garancije</a:t>
            </a: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endParaRPr lang="sl-SI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endParaRPr lang="sl-SI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sl-SI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išina kredita</a:t>
            </a:r>
            <a:endParaRPr lang="sl-SI" sz="2400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endParaRPr lang="sl-SI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sl-SI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oba financiranja</a:t>
            </a: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endParaRPr lang="sl-SI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sl-SI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oratorij</a:t>
            </a:r>
          </a:p>
          <a:p>
            <a:pPr algn="l" fontAlgn="t"/>
            <a:endParaRPr lang="sl-SI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sl-SI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brestna mera</a:t>
            </a: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endParaRPr lang="sl-SI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endParaRPr lang="sl-SI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sl-SI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pravičeni stroški</a:t>
            </a: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endParaRPr lang="sl-SI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endParaRPr lang="sl-SI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l" fontAlgn="t">
              <a:buFont typeface="Wingdings" panose="05000000000000000000" pitchFamily="2" charset="2"/>
              <a:buChar char="§"/>
            </a:pPr>
            <a:r>
              <a:rPr lang="sl-SI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prihranek</a:t>
            </a:r>
          </a:p>
          <a:p>
            <a:pPr marL="457200" indent="-457200" fontAlgn="t">
              <a:buFont typeface="Wingdings" panose="05000000000000000000" pitchFamily="2" charset="2"/>
              <a:buChar char="§"/>
            </a:pPr>
            <a:endParaRPr lang="sl-SI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PoljeZBesedilom 22"/>
          <p:cNvSpPr txBox="1"/>
          <p:nvPr/>
        </p:nvSpPr>
        <p:spPr>
          <a:xfrm>
            <a:off x="4632493" y="4779264"/>
            <a:ext cx="9346268" cy="742767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sl-SI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 ali 80% </a:t>
            </a:r>
            <a:br>
              <a:rPr lang="sl-SI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sl-SI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glavnice </a:t>
            </a:r>
            <a:r>
              <a:rPr lang="sl-SI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kredita brez </a:t>
            </a:r>
            <a:r>
              <a:rPr lang="sl-SI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obresti</a:t>
            </a:r>
          </a:p>
          <a:p>
            <a:pPr algn="l"/>
            <a:endParaRPr lang="sl-SI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sl-SI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</a:t>
            </a:r>
            <a:r>
              <a:rPr lang="sl-SI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1.250.000 EUR</a:t>
            </a:r>
          </a:p>
          <a:p>
            <a:pPr algn="l" fontAlgn="t"/>
            <a:endParaRPr lang="sl-SI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r>
              <a:rPr lang="sl-SI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10 let</a:t>
            </a:r>
          </a:p>
          <a:p>
            <a:pPr algn="l" fontAlgn="t"/>
            <a:endParaRPr lang="sl-SI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r>
              <a:rPr lang="sl-SI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24 mesecev</a:t>
            </a:r>
          </a:p>
          <a:p>
            <a:pPr algn="l" fontAlgn="t"/>
            <a:endParaRPr lang="sl-SI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r>
              <a:rPr lang="sl-SI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EURIBOR 6 mesečni</a:t>
            </a:r>
          </a:p>
          <a:p>
            <a:pPr algn="l" fontAlgn="t"/>
            <a:r>
              <a:rPr lang="sl-SI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sl-SI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+ 0,15 % do 0,65 % </a:t>
            </a:r>
          </a:p>
          <a:p>
            <a:pPr algn="l" fontAlgn="t"/>
            <a:r>
              <a:rPr lang="sl-SI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(opredeljena glede na garancijsko kreditne linije in na starost podjetja – mladi ali MSP5+)</a:t>
            </a:r>
          </a:p>
          <a:p>
            <a:pPr algn="l" fontAlgn="t"/>
            <a:endParaRPr lang="sl-SI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fontAlgn="t"/>
            <a:r>
              <a:rPr lang="sl-SI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Stroški materialnih investicij, stroški nematerialnih investicij,</a:t>
            </a:r>
          </a:p>
          <a:p>
            <a:pPr algn="l" fontAlgn="t"/>
            <a:r>
              <a:rPr lang="sl-SI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stroški financiranja obratnih sredstev</a:t>
            </a:r>
          </a:p>
          <a:p>
            <a:pPr algn="l" fontAlgn="t"/>
            <a:endParaRPr lang="sl-SI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sl-SI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</a:t>
            </a:r>
            <a:r>
              <a:rPr lang="sl-SI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234.000,00 </a:t>
            </a:r>
            <a:r>
              <a:rPr lang="sl-SI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 </a:t>
            </a:r>
          </a:p>
          <a:p>
            <a:pPr algn="l"/>
            <a:r>
              <a:rPr lang="sl-SI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prihranka v obrestni meri</a:t>
            </a:r>
          </a:p>
          <a:p>
            <a:pPr algn="l" fontAlgn="t"/>
            <a:endParaRPr lang="sl-SI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fontAlgn="t">
              <a:buFont typeface="Wingdings" panose="05000000000000000000" pitchFamily="2" charset="2"/>
              <a:buChar char="§"/>
            </a:pPr>
            <a:endParaRPr lang="sl-SI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5" name="Raven povezovalnik 24"/>
          <p:cNvCxnSpPr/>
          <p:nvPr/>
        </p:nvCxnSpPr>
        <p:spPr>
          <a:xfrm>
            <a:off x="399354" y="4779264"/>
            <a:ext cx="10753344" cy="0"/>
          </a:xfrm>
          <a:prstGeom prst="line">
            <a:avLst/>
          </a:pr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Raven povezovalnik 25"/>
          <p:cNvCxnSpPr/>
          <p:nvPr/>
        </p:nvCxnSpPr>
        <p:spPr>
          <a:xfrm>
            <a:off x="399354" y="5640170"/>
            <a:ext cx="10753344" cy="0"/>
          </a:xfrm>
          <a:prstGeom prst="line">
            <a:avLst/>
          </a:pr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Raven povezovalnik 26"/>
          <p:cNvCxnSpPr/>
          <p:nvPr/>
        </p:nvCxnSpPr>
        <p:spPr>
          <a:xfrm>
            <a:off x="399354" y="6371690"/>
            <a:ext cx="10753344" cy="0"/>
          </a:xfrm>
          <a:prstGeom prst="line">
            <a:avLst/>
          </a:pr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Raven povezovalnik 27"/>
          <p:cNvCxnSpPr/>
          <p:nvPr/>
        </p:nvCxnSpPr>
        <p:spPr>
          <a:xfrm>
            <a:off x="399354" y="7197638"/>
            <a:ext cx="10753344" cy="0"/>
          </a:xfrm>
          <a:prstGeom prst="line">
            <a:avLst/>
          </a:pr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Raven povezovalnik 28"/>
          <p:cNvCxnSpPr/>
          <p:nvPr/>
        </p:nvCxnSpPr>
        <p:spPr>
          <a:xfrm>
            <a:off x="477588" y="8019493"/>
            <a:ext cx="10964273" cy="0"/>
          </a:xfrm>
          <a:prstGeom prst="line">
            <a:avLst/>
          </a:pr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Raven povezovalnik 16"/>
          <p:cNvCxnSpPr/>
          <p:nvPr/>
        </p:nvCxnSpPr>
        <p:spPr>
          <a:xfrm>
            <a:off x="4366804" y="3868168"/>
            <a:ext cx="0" cy="7634984"/>
          </a:xfrm>
          <a:prstGeom prst="line">
            <a:avLst/>
          </a:prstGeom>
          <a:noFill/>
          <a:ln w="3810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Raven povezovalnik 17"/>
          <p:cNvCxnSpPr/>
          <p:nvPr/>
        </p:nvCxnSpPr>
        <p:spPr>
          <a:xfrm>
            <a:off x="337710" y="9214143"/>
            <a:ext cx="10814988" cy="0"/>
          </a:xfrm>
          <a:prstGeom prst="line">
            <a:avLst/>
          </a:pr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Raven povezovalnik 20"/>
          <p:cNvCxnSpPr/>
          <p:nvPr/>
        </p:nvCxnSpPr>
        <p:spPr>
          <a:xfrm>
            <a:off x="552230" y="10298873"/>
            <a:ext cx="10814988" cy="0"/>
          </a:xfrm>
          <a:prstGeom prst="line">
            <a:avLst/>
          </a:pr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PoljeZBesedilom 23"/>
          <p:cNvSpPr txBox="1"/>
          <p:nvPr/>
        </p:nvSpPr>
        <p:spPr>
          <a:xfrm>
            <a:off x="-1067280" y="3972152"/>
            <a:ext cx="681248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rtl="0" latinLnBrk="1" hangingPunct="0">
              <a:buFont typeface="Wingdings" panose="05000000000000000000" pitchFamily="2" charset="2"/>
              <a:buChar char="§"/>
            </a:pPr>
            <a:r>
              <a:rPr lang="sl-SI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 razpisanih sredstev</a:t>
            </a:r>
            <a:endParaRPr lang="sl-SI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PoljeZBesedilom 29"/>
          <p:cNvSpPr txBox="1"/>
          <p:nvPr/>
        </p:nvSpPr>
        <p:spPr>
          <a:xfrm>
            <a:off x="2070095" y="4109048"/>
            <a:ext cx="681248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109,5 mio EUR</a:t>
            </a:r>
            <a:endParaRPr lang="sl-SI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PoljeZBesedilom 30"/>
          <p:cNvSpPr txBox="1"/>
          <p:nvPr/>
        </p:nvSpPr>
        <p:spPr>
          <a:xfrm>
            <a:off x="-891534" y="11918416"/>
            <a:ext cx="710595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l-SI" sz="3600" b="1" i="0" u="none" strike="noStrike" cap="none" spc="0" normalizeH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AKTIVEN RAZPIS!</a:t>
            </a:r>
            <a:endParaRPr kumimoji="0" lang="sl-SI" sz="3600" b="1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Light"/>
            </a:endParaRPr>
          </a:p>
        </p:txBody>
      </p:sp>
      <p:pic>
        <p:nvPicPr>
          <p:cNvPr id="32" name="Slika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29430" y="423398"/>
            <a:ext cx="3262704" cy="1113774"/>
          </a:xfrm>
          <a:prstGeom prst="rect">
            <a:avLst/>
          </a:prstGeom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26205" y="451992"/>
            <a:ext cx="3857795" cy="1085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7392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10"/>
          <p:cNvSpPr txBox="1">
            <a:spLocks noChangeArrowheads="1"/>
          </p:cNvSpPr>
          <p:nvPr/>
        </p:nvSpPr>
        <p:spPr>
          <a:xfrm>
            <a:off x="4328251" y="6288792"/>
            <a:ext cx="1515097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marL="63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1pPr>
            <a:lvl2pPr marL="127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2pPr>
            <a:lvl3pPr marL="190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3pPr>
            <a:lvl4pPr marL="254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4pPr>
            <a:lvl5pPr marL="317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5pPr>
            <a:lvl6pPr marL="381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6pPr>
            <a:lvl7pPr marL="444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7pPr>
            <a:lvl8pPr marL="508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8pPr>
            <a:lvl9pPr marL="571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SzTx/>
              <a:buFont typeface="Wingdings 3" pitchFamily="18" charset="2"/>
              <a:buNone/>
            </a:pPr>
            <a:endParaRPr lang="sl-SI" altLang="sl-SI" sz="60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8324" y="2039346"/>
            <a:ext cx="19122472" cy="1034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694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10"/>
          <p:cNvSpPr txBox="1">
            <a:spLocks noChangeArrowheads="1"/>
          </p:cNvSpPr>
          <p:nvPr/>
        </p:nvSpPr>
        <p:spPr>
          <a:xfrm>
            <a:off x="4328251" y="6288792"/>
            <a:ext cx="1515097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marL="63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1pPr>
            <a:lvl2pPr marL="127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2pPr>
            <a:lvl3pPr marL="190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3pPr>
            <a:lvl4pPr marL="254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4pPr>
            <a:lvl5pPr marL="317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5pPr>
            <a:lvl6pPr marL="381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6pPr>
            <a:lvl7pPr marL="444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7pPr>
            <a:lvl8pPr marL="508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8pPr>
            <a:lvl9pPr marL="571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SzTx/>
              <a:buFont typeface="Wingdings 3" pitchFamily="18" charset="2"/>
              <a:buNone/>
            </a:pPr>
            <a:endParaRPr lang="sl-SI" altLang="sl-SI" sz="60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082" y="2412689"/>
            <a:ext cx="11007491" cy="906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442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 bwMode="auto">
          <a:xfrm>
            <a:off x="6505339" y="1005871"/>
            <a:ext cx="15428259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003C77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3C77"/>
                </a:solidFill>
                <a:latin typeface="Tahoma" pitchFamily="34" charset="0"/>
                <a:cs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3C77"/>
                </a:solidFill>
                <a:latin typeface="Tahoma" pitchFamily="34" charset="0"/>
                <a:cs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3C77"/>
                </a:solidFill>
                <a:latin typeface="Tahoma" pitchFamily="34" charset="0"/>
                <a:cs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3C77"/>
                </a:solidFill>
                <a:latin typeface="Tahoma" pitchFamily="34" charset="0"/>
                <a:cs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3C77"/>
                </a:solidFill>
                <a:latin typeface="Tahoma" pitchFamily="34" charset="0"/>
                <a:cs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3C77"/>
                </a:solidFill>
                <a:latin typeface="Tahoma" pitchFamily="34" charset="0"/>
                <a:cs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3C77"/>
                </a:solidFill>
                <a:latin typeface="Tahoma" pitchFamily="34" charset="0"/>
                <a:cs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3C77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defTabSz="914400">
              <a:defRPr/>
            </a:pPr>
            <a:r>
              <a:rPr lang="sl-SI" altLang="sl-SI" sz="4800" b="1" dirty="0" smtClean="0"/>
              <a:t>UČINKI FINANČNIH SPODBUD 2007-2015</a:t>
            </a:r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767741" y="3192040"/>
            <a:ext cx="5737598" cy="2133600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49263" indent="-4492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9A68"/>
              </a:buClr>
              <a:buSzPct val="100000"/>
              <a:buFont typeface="Wingdings 3" pitchFamily="18" charset="2"/>
              <a:buChar char=""/>
              <a:defRPr sz="2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C5A"/>
              </a:buClr>
              <a:buFont typeface="Wingdings 3" panose="05040102010807070707" pitchFamily="18" charset="2"/>
              <a:buChar char=""/>
              <a:defRPr sz="26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C5A"/>
              </a:buClr>
              <a:buFont typeface="Wingdings 3" panose="05040102010807070707" pitchFamily="18" charset="2"/>
              <a:buChar char=""/>
              <a:defRPr sz="24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sl-SI" altLang="en-US" sz="2400" b="1" dirty="0" smtClean="0">
                <a:solidFill>
                  <a:srgbClr val="003C77"/>
                </a:solidFill>
              </a:rPr>
              <a:t>+ 1,5</a:t>
            </a:r>
          </a:p>
          <a:p>
            <a:pPr algn="ctr" defTabSz="914400" eaLnBrk="1" hangingPunct="1">
              <a:spcBef>
                <a:spcPct val="0"/>
              </a:spcBef>
              <a:buClrTx/>
              <a:buFontTx/>
              <a:buNone/>
              <a:defRPr/>
            </a:pPr>
            <a:endParaRPr lang="sl-SI" altLang="en-US" sz="2400" b="1" dirty="0" smtClean="0">
              <a:solidFill>
                <a:srgbClr val="003C77"/>
              </a:solidFill>
            </a:endParaRPr>
          </a:p>
          <a:p>
            <a:pPr algn="ctr" defTabSz="914400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sl-SI" altLang="en-US" sz="2400" b="1" dirty="0" smtClean="0">
                <a:solidFill>
                  <a:srgbClr val="003C77"/>
                </a:solidFill>
              </a:rPr>
              <a:t>delovna mesta /podjetje</a:t>
            </a:r>
          </a:p>
          <a:p>
            <a:pPr algn="ctr" defTabSz="914400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sl-SI" altLang="en-US" sz="2400" b="1" dirty="0" smtClean="0">
                <a:solidFill>
                  <a:srgbClr val="003C77"/>
                </a:solidFill>
              </a:rPr>
              <a:t>v treh letih</a:t>
            </a:r>
            <a:endParaRPr lang="sl-SI" altLang="en-US" sz="2400" b="1" dirty="0" smtClean="0">
              <a:solidFill>
                <a:srgbClr val="003C77"/>
              </a:solidFill>
              <a:latin typeface="Arial" pitchFamily="34" charset="0"/>
            </a:endParaRP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6901096" y="3192040"/>
            <a:ext cx="5791201" cy="2077850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C09A68"/>
              </a:buClr>
              <a:buFont typeface="Wingdings 3" pitchFamily="18" charset="2"/>
              <a:buChar char=""/>
              <a:defRPr sz="29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C5A"/>
              </a:buClr>
              <a:buFont typeface="Wingdings 3" pitchFamily="18" charset="2"/>
              <a:buChar char=""/>
              <a:defRPr sz="26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C5A"/>
              </a:buClr>
              <a:buFont typeface="Wingdings 3" pitchFamily="18" charset="2"/>
              <a:buChar char=""/>
              <a:defRPr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defTabSz="914400" rtl="0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sl-SI" altLang="en-US" sz="2400" b="1" kern="1200" dirty="0" smtClean="0">
                <a:solidFill>
                  <a:srgbClr val="003C77"/>
                </a:solidFill>
              </a:rPr>
              <a:t>+ 14 %  </a:t>
            </a:r>
          </a:p>
          <a:p>
            <a:pPr defTabSz="914400" rtl="0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sl-SI" altLang="en-US" sz="2400" b="1" kern="1200" dirty="0" smtClean="0">
              <a:solidFill>
                <a:srgbClr val="003C77"/>
              </a:solidFill>
            </a:endParaRPr>
          </a:p>
          <a:p>
            <a:pPr defTabSz="914400" rtl="0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sl-SI" altLang="en-US" sz="2400" b="1" kern="1200" dirty="0" smtClean="0">
                <a:solidFill>
                  <a:srgbClr val="003C77"/>
                </a:solidFill>
              </a:rPr>
              <a:t>povečanje dodane vrednosti/ zaposlenega </a:t>
            </a:r>
          </a:p>
          <a:p>
            <a:pPr defTabSz="914400" rtl="0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sl-SI" altLang="en-US" sz="2400" b="1" kern="1200" dirty="0" smtClean="0">
                <a:solidFill>
                  <a:srgbClr val="003C77"/>
                </a:solidFill>
              </a:rPr>
              <a:t>po treh letih</a:t>
            </a:r>
            <a:endParaRPr lang="sl-SI" altLang="en-US" sz="2400" b="1" kern="1200" dirty="0" smtClean="0">
              <a:solidFill>
                <a:srgbClr val="003C77"/>
              </a:solidFill>
              <a:latin typeface="Arial" pitchFamily="34" charset="0"/>
            </a:endParaRPr>
          </a:p>
        </p:txBody>
      </p:sp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767741" y="9145166"/>
            <a:ext cx="5675032" cy="2031626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C09A68"/>
              </a:buClr>
              <a:buFont typeface="Wingdings 3" pitchFamily="18" charset="2"/>
              <a:buChar char=""/>
              <a:defRPr sz="29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C5A"/>
              </a:buClr>
              <a:buFont typeface="Wingdings 3" pitchFamily="18" charset="2"/>
              <a:buChar char=""/>
              <a:defRPr sz="26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C5A"/>
              </a:buClr>
              <a:buFont typeface="Wingdings 3" pitchFamily="18" charset="2"/>
              <a:buChar char=""/>
              <a:defRPr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defTabSz="914400" rtl="0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sl-SI" altLang="en-US" sz="2400" b="1" kern="1200" dirty="0" smtClean="0">
              <a:solidFill>
                <a:srgbClr val="003C77"/>
              </a:solidFill>
            </a:endParaRPr>
          </a:p>
          <a:p>
            <a:pPr defTabSz="914400" rtl="0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sl-SI" altLang="en-US" sz="2400" b="1" kern="1200" dirty="0" smtClean="0">
                <a:solidFill>
                  <a:srgbClr val="003C77"/>
                </a:solidFill>
              </a:rPr>
              <a:t>6.794 novih del. mest</a:t>
            </a:r>
          </a:p>
          <a:p>
            <a:pPr defTabSz="914400" rtl="0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sl-SI" altLang="en-US" sz="2400" b="1" kern="1200" dirty="0" smtClean="0">
              <a:solidFill>
                <a:srgbClr val="003C77"/>
              </a:solidFill>
            </a:endParaRPr>
          </a:p>
          <a:p>
            <a:pPr defTabSz="914400" rtl="0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sl-SI" altLang="en-US" sz="2400" b="1" kern="1200" dirty="0" smtClean="0">
                <a:solidFill>
                  <a:srgbClr val="003C77"/>
                </a:solidFill>
              </a:rPr>
              <a:t>84.020 ohranjenih del. mest</a:t>
            </a:r>
          </a:p>
          <a:p>
            <a:pPr defTabSz="914400" rtl="0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sl-SI" altLang="en-US" sz="2400" b="1" kern="12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6809812" y="9076992"/>
            <a:ext cx="5870949" cy="2132994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C09A68"/>
              </a:buClr>
              <a:buFont typeface="Wingdings 3" pitchFamily="18" charset="2"/>
              <a:buChar char=""/>
              <a:defRPr sz="29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C5A"/>
              </a:buClr>
              <a:buFont typeface="Wingdings 3" pitchFamily="18" charset="2"/>
              <a:buChar char=""/>
              <a:defRPr sz="26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C5A"/>
              </a:buClr>
              <a:buFont typeface="Wingdings 3" pitchFamily="18" charset="2"/>
              <a:buChar char=""/>
              <a:defRPr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defTabSz="914400" rtl="0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sl-SI" altLang="en-US" sz="2400" b="1" kern="1200" dirty="0" smtClean="0">
                <a:solidFill>
                  <a:srgbClr val="003C77"/>
                </a:solidFill>
              </a:rPr>
              <a:t>iz 35.360 EUR/</a:t>
            </a:r>
            <a:r>
              <a:rPr lang="sl-SI" altLang="en-US" sz="2400" b="1" kern="1200" dirty="0" err="1" smtClean="0">
                <a:solidFill>
                  <a:srgbClr val="003C77"/>
                </a:solidFill>
              </a:rPr>
              <a:t>zap</a:t>
            </a:r>
            <a:r>
              <a:rPr lang="sl-SI" altLang="en-US" sz="2400" b="1" kern="1200" dirty="0" smtClean="0">
                <a:solidFill>
                  <a:srgbClr val="003C77"/>
                </a:solidFill>
              </a:rPr>
              <a:t>.</a:t>
            </a:r>
          </a:p>
          <a:p>
            <a:pPr defTabSz="914400" rtl="0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sl-SI" altLang="en-US" sz="2400" kern="1200" dirty="0" smtClean="0">
                <a:solidFill>
                  <a:srgbClr val="003C77"/>
                </a:solidFill>
              </a:rPr>
              <a:t>(povprečno izhodiščno stanje)</a:t>
            </a:r>
          </a:p>
          <a:p>
            <a:pPr defTabSz="914400" rtl="0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sl-SI" altLang="en-US" sz="2400" b="1" kern="1200" dirty="0" smtClean="0">
                <a:solidFill>
                  <a:srgbClr val="003C77"/>
                </a:solidFill>
              </a:rPr>
              <a:t>na</a:t>
            </a:r>
          </a:p>
          <a:p>
            <a:pPr defTabSz="914400" rtl="0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sl-SI" altLang="en-US" sz="2400" b="1" kern="1200" dirty="0" smtClean="0">
                <a:solidFill>
                  <a:srgbClr val="003C77"/>
                </a:solidFill>
              </a:rPr>
              <a:t>40. </a:t>
            </a:r>
            <a:r>
              <a:rPr lang="sl-SI" altLang="en-US" sz="2400" b="1" kern="1200" smtClean="0">
                <a:solidFill>
                  <a:srgbClr val="003C77"/>
                </a:solidFill>
              </a:rPr>
              <a:t>395 </a:t>
            </a:r>
            <a:r>
              <a:rPr lang="sl-SI" altLang="en-US" sz="2400" b="1" kern="1200" dirty="0" smtClean="0">
                <a:solidFill>
                  <a:srgbClr val="003C77"/>
                </a:solidFill>
              </a:rPr>
              <a:t>EUR/</a:t>
            </a:r>
            <a:r>
              <a:rPr lang="sl-SI" altLang="en-US" sz="2400" b="1" kern="1200" dirty="0" err="1" smtClean="0">
                <a:solidFill>
                  <a:srgbClr val="003C77"/>
                </a:solidFill>
              </a:rPr>
              <a:t>zap</a:t>
            </a:r>
            <a:r>
              <a:rPr lang="sl-SI" altLang="en-US" sz="2400" b="1" kern="1200" dirty="0" smtClean="0">
                <a:solidFill>
                  <a:srgbClr val="003C77"/>
                </a:solidFill>
              </a:rPr>
              <a:t>.</a:t>
            </a:r>
          </a:p>
          <a:p>
            <a:pPr defTabSz="914400" rtl="0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sl-SI" altLang="en-US" sz="2400" kern="1200" dirty="0" smtClean="0">
                <a:solidFill>
                  <a:srgbClr val="003C77"/>
                </a:solidFill>
              </a:rPr>
              <a:t>(povprečno končno stanje)</a:t>
            </a:r>
          </a:p>
          <a:p>
            <a:pPr defTabSz="914400" rtl="0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sl-SI" altLang="en-US" sz="2400" b="1" kern="1200" dirty="0" smtClean="0">
              <a:solidFill>
                <a:srgbClr val="003C77"/>
              </a:solidFill>
            </a:endParaRPr>
          </a:p>
          <a:p>
            <a:pPr defTabSz="914400" rtl="0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sl-SI" altLang="en-US" sz="2400" b="1" kern="1200" dirty="0" smtClean="0">
              <a:solidFill>
                <a:srgbClr val="003C77"/>
              </a:solidFill>
            </a:endParaRPr>
          </a:p>
          <a:p>
            <a:pPr defTabSz="914400" rtl="0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sl-SI" altLang="en-US" sz="2400" b="1" kern="1200" dirty="0" smtClean="0">
              <a:solidFill>
                <a:srgbClr val="003C77"/>
              </a:solidFill>
            </a:endParaRPr>
          </a:p>
        </p:txBody>
      </p:sp>
      <p:pic>
        <p:nvPicPr>
          <p:cNvPr id="7" name="Ograda vsebine 5" descr="http://t2.gstatic.com/images?q=tbn:ANd9GcSXzWl84KNifF0aJKqTxyZO0yEco96V6LlENYTNuvofsbtcrqwJQA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1364" y="6269153"/>
            <a:ext cx="3242328" cy="231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lika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4234" y="6147475"/>
            <a:ext cx="3342106" cy="236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aobljeni pravokotnik 8"/>
          <p:cNvSpPr/>
          <p:nvPr/>
        </p:nvSpPr>
        <p:spPr>
          <a:xfrm>
            <a:off x="13446642" y="3158846"/>
            <a:ext cx="10416988" cy="8017946"/>
          </a:xfrm>
          <a:prstGeom prst="roundRect">
            <a:avLst/>
          </a:prstGeom>
          <a:noFill/>
          <a:ln w="76200" cap="flat" cmpd="sng" algn="ctr">
            <a:solidFill>
              <a:schemeClr val="bg1">
                <a:lumMod val="50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285750" indent="-285750" algn="l" defTabSz="914400" rtl="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endParaRPr lang="sl-SI" sz="2400" b="1" kern="1200" dirty="0" smtClean="0">
              <a:solidFill>
                <a:srgbClr val="1F497D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l" defTabSz="914400" rtl="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sl-SI" sz="2400" b="1" kern="1200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400 </a:t>
            </a:r>
            <a:r>
              <a:rPr lang="sl-SI" sz="2400" b="1" kern="1200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novoustanovljenih podjetij, 87% stopnja </a:t>
            </a:r>
            <a:r>
              <a:rPr lang="sl-SI" sz="2400" b="1" kern="1200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preživetja</a:t>
            </a:r>
          </a:p>
          <a:p>
            <a:pPr algn="l" defTabSz="914400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sl-SI" sz="2400" b="1" kern="1200" dirty="0">
              <a:solidFill>
                <a:srgbClr val="1F497D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l" defTabSz="914400" rtl="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sl-SI" sz="2400" b="1" kern="1200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novoustanovljena podjetja so skupaj ustvarila 1.624 novih delovnih </a:t>
            </a:r>
            <a:r>
              <a:rPr lang="sl-SI" sz="2400" b="1" kern="1200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mest</a:t>
            </a:r>
          </a:p>
          <a:p>
            <a:pPr algn="l" defTabSz="914400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sl-SI" sz="2400" b="1" kern="1200" dirty="0">
              <a:solidFill>
                <a:srgbClr val="1F497D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l" defTabSz="914400" rtl="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sl-SI" sz="2400" b="1" kern="1200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sl-SI" sz="2400" b="1" kern="1200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koraj 1000 inovativnih projektov</a:t>
            </a:r>
          </a:p>
          <a:p>
            <a:pPr algn="l" defTabSz="914400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sl-SI" sz="2400" b="1" kern="1200" dirty="0">
              <a:solidFill>
                <a:srgbClr val="1F497D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l" defTabSz="914400" rtl="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sl-SI" sz="2400" b="1" kern="1200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aktivne družbe tveganega kapitala v javno zasebnem </a:t>
            </a:r>
            <a:r>
              <a:rPr lang="sl-SI" sz="2400" b="1" kern="1200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partnerstvu</a:t>
            </a:r>
          </a:p>
          <a:p>
            <a:pPr algn="l" defTabSz="914400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sl-SI" sz="2400" b="1" kern="1200" dirty="0">
              <a:solidFill>
                <a:srgbClr val="1F497D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l" defTabSz="914400" rtl="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sl-SI" sz="2400" b="1" kern="1200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aktiven start-up ekosistem (start up šole, start-up mentorji z ustreznimi referencami</a:t>
            </a:r>
            <a:r>
              <a:rPr lang="sl-SI" sz="2400" b="1" kern="1200" dirty="0" smtClean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algn="l" defTabSz="914400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sl-SI" sz="2400" b="1" kern="1200" dirty="0">
              <a:solidFill>
                <a:srgbClr val="1F497D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l" defTabSz="914400" rtl="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sl-SI" sz="2400" b="1" kern="1200" dirty="0">
                <a:solidFill>
                  <a:srgbClr val="1F497D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cca 25% bančnih kreditov, ki so zavarovani z garancijo Sklada je financiranih v mlada podjetja </a:t>
            </a:r>
          </a:p>
          <a:p>
            <a:pPr defTabSz="914400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sl-SI" sz="24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PoljeZBesedilom 9"/>
          <p:cNvSpPr txBox="1"/>
          <p:nvPr/>
        </p:nvSpPr>
        <p:spPr>
          <a:xfrm>
            <a:off x="15222071" y="3466653"/>
            <a:ext cx="724348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3600" b="1" dirty="0" smtClean="0">
                <a:solidFill>
                  <a:srgbClr val="0365C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OSTALI UČINKI:</a:t>
            </a:r>
            <a:endParaRPr lang="sl-SI" sz="3600" b="1" dirty="0">
              <a:solidFill>
                <a:srgbClr val="0365C0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2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4139898" y="505888"/>
            <a:ext cx="18334618" cy="1294933"/>
          </a:xfrm>
        </p:spPr>
        <p:txBody>
          <a:bodyPr>
            <a:noAutofit/>
          </a:bodyPr>
          <a:lstStyle/>
          <a:p>
            <a:r>
              <a:rPr lang="sl-SI" alt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FINANČNI PRODUKTI V LETU 2016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8640" y="2063607"/>
            <a:ext cx="18320068" cy="1126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954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145" y="1875627"/>
            <a:ext cx="19058965" cy="11195842"/>
          </a:xfrm>
          <a:prstGeom prst="rect">
            <a:avLst/>
          </a:prstGeom>
        </p:spPr>
      </p:pic>
      <p:sp>
        <p:nvSpPr>
          <p:cNvPr id="3" name="Naslov 1"/>
          <p:cNvSpPr>
            <a:spLocks noGrp="1"/>
          </p:cNvSpPr>
          <p:nvPr>
            <p:ph type="title"/>
          </p:nvPr>
        </p:nvSpPr>
        <p:spPr>
          <a:xfrm>
            <a:off x="6685488" y="554242"/>
            <a:ext cx="14319055" cy="1008062"/>
          </a:xfrm>
        </p:spPr>
        <p:txBody>
          <a:bodyPr>
            <a:noAutofit/>
          </a:bodyPr>
          <a:lstStyle/>
          <a:p>
            <a:r>
              <a:rPr lang="sl-SI" alt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 RAZPISANIH SREDSTEV 2016</a:t>
            </a:r>
          </a:p>
        </p:txBody>
      </p:sp>
      <p:sp>
        <p:nvSpPr>
          <p:cNvPr id="13" name="PoljeZBesedilom 12"/>
          <p:cNvSpPr txBox="1"/>
          <p:nvPr/>
        </p:nvSpPr>
        <p:spPr>
          <a:xfrm>
            <a:off x="17650817" y="9422890"/>
            <a:ext cx="3972952" cy="718145"/>
          </a:xfrm>
          <a:prstGeom prst="rect">
            <a:avLst/>
          </a:prstGeom>
          <a:solidFill>
            <a:srgbClr val="8BCD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4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109,5 mio EUR</a:t>
            </a:r>
            <a:endParaRPr lang="sl-SI" sz="40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PoljeZBesedilom 13"/>
          <p:cNvSpPr txBox="1"/>
          <p:nvPr/>
        </p:nvSpPr>
        <p:spPr>
          <a:xfrm>
            <a:off x="14146988" y="9422889"/>
            <a:ext cx="3484311" cy="7181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4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 mio EUR</a:t>
            </a:r>
            <a:endParaRPr lang="sl-SI" sz="40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PoljeZBesedilom 15"/>
          <p:cNvSpPr txBox="1"/>
          <p:nvPr/>
        </p:nvSpPr>
        <p:spPr>
          <a:xfrm>
            <a:off x="10416956" y="9484552"/>
            <a:ext cx="3753914" cy="656590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3600" b="1" dirty="0">
                <a:solidFill>
                  <a:srgbClr val="FFFFFF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sl-SI" sz="3600" b="1" dirty="0" smtClean="0">
                <a:solidFill>
                  <a:srgbClr val="FFFFFF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rogram v pripravi</a:t>
            </a:r>
            <a:endParaRPr lang="sl-SI" sz="36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PoljeZBesedilom 16"/>
          <p:cNvSpPr txBox="1"/>
          <p:nvPr/>
        </p:nvSpPr>
        <p:spPr>
          <a:xfrm>
            <a:off x="6956527" y="9426832"/>
            <a:ext cx="3503829" cy="718145"/>
          </a:xfrm>
          <a:prstGeom prst="rect">
            <a:avLst/>
          </a:prstGeom>
          <a:solidFill>
            <a:srgbClr val="96D557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4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2,5 mio EUR </a:t>
            </a:r>
            <a:endParaRPr lang="sl-SI" sz="40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PoljeZBesedilom 17"/>
          <p:cNvSpPr txBox="1"/>
          <p:nvPr/>
        </p:nvSpPr>
        <p:spPr>
          <a:xfrm>
            <a:off x="3214145" y="9426832"/>
            <a:ext cx="3644281" cy="7181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4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4,06 mio EUR</a:t>
            </a:r>
          </a:p>
        </p:txBody>
      </p:sp>
      <p:sp>
        <p:nvSpPr>
          <p:cNvPr id="12" name="PoljeZBesedilom 11"/>
          <p:cNvSpPr txBox="1"/>
          <p:nvPr/>
        </p:nvSpPr>
        <p:spPr>
          <a:xfrm>
            <a:off x="3214145" y="12064768"/>
            <a:ext cx="18409624" cy="1518364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6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∑ cca 137 mio EUR/1.400 kom/</a:t>
            </a:r>
          </a:p>
          <a:p>
            <a:pPr rtl="0" latinLnBrk="1" hangingPunct="0"/>
            <a:r>
              <a:rPr lang="sl-SI" sz="3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cca 38 mio EUR za mlada podjetja /440 kom/</a:t>
            </a:r>
            <a:endParaRPr lang="sl-SI" sz="32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4618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145" y="1875627"/>
            <a:ext cx="19058965" cy="11195842"/>
          </a:xfrm>
          <a:prstGeom prst="rect">
            <a:avLst/>
          </a:prstGeom>
        </p:spPr>
      </p:pic>
      <p:sp>
        <p:nvSpPr>
          <p:cNvPr id="3" name="Naslov 1"/>
          <p:cNvSpPr>
            <a:spLocks noGrp="1"/>
          </p:cNvSpPr>
          <p:nvPr>
            <p:ph type="title"/>
          </p:nvPr>
        </p:nvSpPr>
        <p:spPr>
          <a:xfrm>
            <a:off x="6685488" y="554242"/>
            <a:ext cx="14319055" cy="1008062"/>
          </a:xfrm>
        </p:spPr>
        <p:txBody>
          <a:bodyPr>
            <a:noAutofit/>
          </a:bodyPr>
          <a:lstStyle/>
          <a:p>
            <a:r>
              <a:rPr lang="sl-SI" altLang="sl-SI" sz="48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TEKOČI REZULTATI 2016</a:t>
            </a:r>
          </a:p>
        </p:txBody>
      </p:sp>
      <p:sp>
        <p:nvSpPr>
          <p:cNvPr id="13" name="PoljeZBesedilom 12"/>
          <p:cNvSpPr txBox="1"/>
          <p:nvPr/>
        </p:nvSpPr>
        <p:spPr>
          <a:xfrm>
            <a:off x="17650817" y="9245286"/>
            <a:ext cx="3972952" cy="1333698"/>
          </a:xfrm>
          <a:prstGeom prst="rect">
            <a:avLst/>
          </a:prstGeom>
          <a:solidFill>
            <a:srgbClr val="8BCD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4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7,7 mio EUR</a:t>
            </a:r>
          </a:p>
          <a:p>
            <a:pPr rtl="0" latinLnBrk="1" hangingPunct="0"/>
            <a:r>
              <a:rPr lang="sl-SI" sz="4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 kom</a:t>
            </a:r>
            <a:endParaRPr lang="sl-SI" sz="40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PoljeZBesedilom 13"/>
          <p:cNvSpPr txBox="1"/>
          <p:nvPr/>
        </p:nvSpPr>
        <p:spPr>
          <a:xfrm>
            <a:off x="14146988" y="9245286"/>
            <a:ext cx="3484311" cy="13336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4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2,7 mio EUR</a:t>
            </a:r>
          </a:p>
          <a:p>
            <a:pPr rtl="0" latinLnBrk="1" hangingPunct="0"/>
            <a:r>
              <a:rPr lang="sl-SI" sz="4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115 kom</a:t>
            </a:r>
            <a:endParaRPr lang="sl-SI" sz="40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PoljeZBesedilom 11"/>
          <p:cNvSpPr txBox="1"/>
          <p:nvPr/>
        </p:nvSpPr>
        <p:spPr>
          <a:xfrm>
            <a:off x="3214145" y="12064768"/>
            <a:ext cx="18409624" cy="1518364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6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∑ cca 10,4 mio EUR/142 kom/</a:t>
            </a:r>
          </a:p>
          <a:p>
            <a:pPr rtl="0" latinLnBrk="1" hangingPunct="0"/>
            <a:r>
              <a:rPr lang="sl-SI" sz="3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cca 1,2 mio EUR za mlada podjetja /24 kom/</a:t>
            </a:r>
            <a:endParaRPr lang="sl-SI" sz="32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7244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2920" y="2586531"/>
            <a:ext cx="10373299" cy="6521610"/>
          </a:xfrm>
          <a:prstGeom prst="rect">
            <a:avLst/>
          </a:prstGeom>
        </p:spPr>
      </p:pic>
      <p:cxnSp>
        <p:nvCxnSpPr>
          <p:cNvPr id="4" name="Raven puščični povezovalnik 3"/>
          <p:cNvCxnSpPr/>
          <p:nvPr/>
        </p:nvCxnSpPr>
        <p:spPr>
          <a:xfrm flipV="1">
            <a:off x="5088991" y="8292009"/>
            <a:ext cx="2330824" cy="1632264"/>
          </a:xfrm>
          <a:prstGeom prst="straightConnector1">
            <a:avLst/>
          </a:prstGeom>
          <a:noFill/>
          <a:ln w="76200" cap="flat">
            <a:solidFill>
              <a:srgbClr val="C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PoljeZBesedilom 4"/>
          <p:cNvSpPr txBox="1"/>
          <p:nvPr/>
        </p:nvSpPr>
        <p:spPr>
          <a:xfrm>
            <a:off x="346225" y="9960746"/>
            <a:ext cx="9485532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4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PODJETJE „XY“</a:t>
            </a:r>
          </a:p>
          <a:p>
            <a:pPr rtl="0" latinLnBrk="1" hangingPunct="0"/>
            <a:r>
              <a:rPr lang="sl-SI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ZAZNA POMANJKANJE FINAČNIH SREDSTEV, </a:t>
            </a:r>
          </a:p>
          <a:p>
            <a:pPr rtl="0" latinLnBrk="1" hangingPunct="0"/>
            <a:r>
              <a:rPr lang="sl-SI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 JIH POTREBUJE V RAZLIČNI </a:t>
            </a:r>
          </a:p>
          <a:p>
            <a:pPr rtl="0" latinLnBrk="1" hangingPunct="0"/>
            <a:r>
              <a:rPr lang="sl-SI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FAZI RAZVOJA PODJETJA</a:t>
            </a:r>
          </a:p>
        </p:txBody>
      </p:sp>
      <p:cxnSp>
        <p:nvCxnSpPr>
          <p:cNvPr id="7" name="Raven puščični povezovalnik 6"/>
          <p:cNvCxnSpPr/>
          <p:nvPr/>
        </p:nvCxnSpPr>
        <p:spPr>
          <a:xfrm flipV="1">
            <a:off x="17678572" y="2021754"/>
            <a:ext cx="1631576" cy="1129553"/>
          </a:xfrm>
          <a:prstGeom prst="straightConnector1">
            <a:avLst/>
          </a:prstGeom>
          <a:noFill/>
          <a:ln w="76200" cap="flat">
            <a:solidFill>
              <a:srgbClr val="C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PoljeZBesedilom 7"/>
          <p:cNvSpPr txBox="1"/>
          <p:nvPr/>
        </p:nvSpPr>
        <p:spPr>
          <a:xfrm>
            <a:off x="19017795" y="582617"/>
            <a:ext cx="4966447" cy="58272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sl-SI" sz="44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UGODNI </a:t>
            </a:r>
          </a:p>
          <a:p>
            <a:pPr rtl="0" latinLnBrk="1" hangingPunct="0"/>
            <a:r>
              <a:rPr lang="sl-SI" sz="44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FINANČNI </a:t>
            </a:r>
          </a:p>
          <a:p>
            <a:pPr rtl="0" latinLnBrk="1" hangingPunct="0"/>
            <a:r>
              <a:rPr lang="sl-SI" sz="44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PRODUKTI </a:t>
            </a:r>
          </a:p>
          <a:p>
            <a:pPr rtl="0" latinLnBrk="1" hangingPunct="0"/>
            <a:r>
              <a:rPr lang="sl-SI" sz="44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SLOVENSKEGA </a:t>
            </a:r>
          </a:p>
          <a:p>
            <a:pPr rtl="0" latinLnBrk="1" hangingPunct="0"/>
            <a:r>
              <a:rPr lang="sl-SI" sz="44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PODJETNIŠKEGA </a:t>
            </a:r>
          </a:p>
          <a:p>
            <a:pPr rtl="0" latinLnBrk="1" hangingPunct="0"/>
            <a:r>
              <a:rPr lang="sl-SI" sz="44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SKLADA</a:t>
            </a:r>
          </a:p>
          <a:p>
            <a:pPr rtl="0" latinLnBrk="1" hangingPunct="0"/>
            <a:endParaRPr lang="sl-SI" sz="3600" b="1" dirty="0" smtClean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rtl="0" latinLnBrk="1" hangingPunct="0"/>
            <a:r>
              <a:rPr lang="sl-SI" sz="36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sl-SI" sz="36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rilagojeni fazam </a:t>
            </a:r>
          </a:p>
          <a:p>
            <a:pPr rtl="0" latinLnBrk="1" hangingPunct="0"/>
            <a:r>
              <a:rPr lang="sl-SI" sz="36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razvoja podjetja </a:t>
            </a:r>
            <a:endParaRPr lang="sl-SI" sz="36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4236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17513</TotalTime>
  <Words>2333</Words>
  <Application>Microsoft Office PowerPoint</Application>
  <PresentationFormat>Po meri</PresentationFormat>
  <Paragraphs>658</Paragraphs>
  <Slides>46</Slides>
  <Notes>45</Notes>
  <HiddenSlides>0</HiddenSlides>
  <MMClips>0</MMClips>
  <ScaleCrop>false</ScaleCrop>
  <HeadingPairs>
    <vt:vector size="6" baseType="variant">
      <vt:variant>
        <vt:lpstr>Uporabljene pisave</vt:lpstr>
      </vt:variant>
      <vt:variant>
        <vt:i4>9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46</vt:i4>
      </vt:variant>
    </vt:vector>
  </HeadingPairs>
  <TitlesOfParts>
    <vt:vector size="56" baseType="lpstr">
      <vt:lpstr>Arial</vt:lpstr>
      <vt:lpstr>Avenir Roman</vt:lpstr>
      <vt:lpstr>Calibri</vt:lpstr>
      <vt:lpstr>Helvetica Light</vt:lpstr>
      <vt:lpstr>Raleway ExtraBold</vt:lpstr>
      <vt:lpstr>Tahoma</vt:lpstr>
      <vt:lpstr>Times New Roman</vt:lpstr>
      <vt:lpstr>Wingdings</vt:lpstr>
      <vt:lpstr>Wingdings 3</vt:lpstr>
      <vt:lpstr>White</vt:lpstr>
      <vt:lpstr>PowerPointova predstavitev</vt:lpstr>
      <vt:lpstr>NAMEN DELOVANJA SPS-a</vt:lpstr>
      <vt:lpstr>SPS ZAGOTAVLJANJA FAZNO IN CELOVITO  FINANČNO POMOČ ZA MSP PREKO TREH KOORDINAT</vt:lpstr>
      <vt:lpstr>LETNA PODPORA IN DELEŽI PO STAROSTI PODJETJA</vt:lpstr>
      <vt:lpstr>PowerPointova predstavitev</vt:lpstr>
      <vt:lpstr>FINANČNI PRODUKTI V LETU 2016</vt:lpstr>
      <vt:lpstr>PLAN RAZPISANIH SREDSTEV 2016</vt:lpstr>
      <vt:lpstr>TEKOČI REZULTATI 2016</vt:lpstr>
      <vt:lpstr>PowerPointova predstavitev</vt:lpstr>
      <vt:lpstr>     ZAGONSKE SPODBUDE  </vt:lpstr>
      <vt:lpstr>P2 </vt:lpstr>
      <vt:lpstr>SPODBUDE ZA ZAGON INOVATIVNIH PODJETIJ – P2</vt:lpstr>
      <vt:lpstr>SPODBUDE ZA ZAGON INOVATIVNIH PODJETIJ – P2</vt:lpstr>
      <vt:lpstr>PowerPointova predstavitev</vt:lpstr>
      <vt:lpstr>PowerPointova predstavitev</vt:lpstr>
      <vt:lpstr>SPODBUDE ZA ZAGON PODJETIJ V PROBLEMSKIH OBMOČJIH – P2R </vt:lpstr>
      <vt:lpstr>PowerPointova predstavitev</vt:lpstr>
      <vt:lpstr>SPODBUDE ZA ZAGON PODJETIJ NA PODROČJU RABE LESA– P2L</vt:lpstr>
      <vt:lpstr>      SPODBUDE ZA ZAGON PODJETIJ NA PODROČJU PREDELAVE LESA – P2L</vt:lpstr>
      <vt:lpstr>     SEMENSKI KAPITAL      </vt:lpstr>
      <vt:lpstr>PowerPointova predstavitev</vt:lpstr>
      <vt:lpstr>     SEMENSKI KAPITAL /konvertibilno posojilo – SK75)</vt:lpstr>
      <vt:lpstr>     SEMENSKI KAPITAL /konvertibilno posojilo – SK75/</vt:lpstr>
      <vt:lpstr>PowerPointova predstavitev</vt:lpstr>
      <vt:lpstr>     SEMENSKI KAPITAL /kapitalski vložek – SK200/</vt:lpstr>
      <vt:lpstr>     SEMENSKI KAPITAL      /kapitalski vložek– SK200/</vt:lpstr>
      <vt:lpstr>TVEGAN KAPITAL /program v pripravi/</vt:lpstr>
      <vt:lpstr>     TVEGAN KAPITAL        /program v pripravi/ </vt:lpstr>
      <vt:lpstr>     TVEGAN KAPITAL          /program v pripravi/</vt:lpstr>
      <vt:lpstr>     TVEGAN KAPITAL       /program v pripravi/</vt:lpstr>
      <vt:lpstr>     MIKROKREDITI</vt:lpstr>
      <vt:lpstr>PowerPointova predstavitev</vt:lpstr>
      <vt:lpstr>     MIKROKREDITI /za klasična mikro in mala podjetja – P7/</vt:lpstr>
      <vt:lpstr>     MIKROKREDITI /za klasična mikro in mala podjetja – P7/</vt:lpstr>
      <vt:lpstr>PowerPointova predstavitev</vt:lpstr>
      <vt:lpstr>     MIKROKREDITI /za podjetja s statusom socialnega podjetja – P7 sop/</vt:lpstr>
      <vt:lpstr>     MIKROKREDITI /za podjetja s statusom socialnega podjetja – P7sop/</vt:lpstr>
      <vt:lpstr>PowerPointova predstavitev</vt:lpstr>
      <vt:lpstr>     MIKROKREDITI /za regije – P7 reg/</vt:lpstr>
      <vt:lpstr>     MIKROKREDITI /za regije – P7 reg/</vt:lpstr>
      <vt:lpstr>PowerPointova predstavitev</vt:lpstr>
      <vt:lpstr>     GARANCIJE</vt:lpstr>
      <vt:lpstr>     GARANCIJE</vt:lpstr>
      <vt:lpstr>     GARANCIJE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Mateja Grobelnik</dc:creator>
  <cp:lastModifiedBy>Gregor Bohnec</cp:lastModifiedBy>
  <cp:revision>510</cp:revision>
  <cp:lastPrinted>2016-03-23T13:28:04Z</cp:lastPrinted>
  <dcterms:modified xsi:type="dcterms:W3CDTF">2016-04-06T10:51:21Z</dcterms:modified>
</cp:coreProperties>
</file>